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sldIdLst>
    <p:sldId id="256" r:id="rId2"/>
    <p:sldId id="286" r:id="rId3"/>
    <p:sldId id="288" r:id="rId4"/>
    <p:sldId id="287" r:id="rId5"/>
    <p:sldId id="257" r:id="rId6"/>
    <p:sldId id="258" r:id="rId7"/>
    <p:sldId id="259" r:id="rId8"/>
    <p:sldId id="289" r:id="rId9"/>
    <p:sldId id="260" r:id="rId10"/>
    <p:sldId id="290" r:id="rId11"/>
    <p:sldId id="261" r:id="rId12"/>
    <p:sldId id="262" r:id="rId13"/>
    <p:sldId id="263" r:id="rId14"/>
    <p:sldId id="264" r:id="rId15"/>
    <p:sldId id="265" r:id="rId16"/>
    <p:sldId id="266" r:id="rId17"/>
    <p:sldId id="267" r:id="rId18"/>
    <p:sldId id="268" r:id="rId19"/>
    <p:sldId id="269" r:id="rId20"/>
    <p:sldId id="294" r:id="rId21"/>
    <p:sldId id="291" r:id="rId22"/>
    <p:sldId id="270" r:id="rId23"/>
    <p:sldId id="271" r:id="rId24"/>
    <p:sldId id="272" r:id="rId25"/>
    <p:sldId id="273" r:id="rId26"/>
    <p:sldId id="274" r:id="rId27"/>
    <p:sldId id="275" r:id="rId28"/>
    <p:sldId id="276" r:id="rId29"/>
    <p:sldId id="292" r:id="rId30"/>
    <p:sldId id="277" r:id="rId31"/>
    <p:sldId id="278" r:id="rId32"/>
    <p:sldId id="29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0"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FBB9D5E4-0EAA-4FE8-9864-3366063BBE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BB9D5E4-0EAA-4FE8-9864-3366063BBE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FBB9D5E4-0EAA-4FE8-9864-3366063BBE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842ADF1-A406-4A74-9E4B-38C1DE6A928B}" type="datetimeFigureOut">
              <a:rPr lang="en-US" smtClean="0"/>
              <a:pPr/>
              <a:t>11/18/2013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077200" y="6356350"/>
            <a:ext cx="609600" cy="365125"/>
          </a:xfrm>
        </p:spPr>
        <p:txBody>
          <a:bodyPr/>
          <a:lstStyle/>
          <a:p>
            <a:fld id="{FBB9D5E4-0EAA-4FE8-9864-3366063BBE2B}" type="slidenum">
              <a:rPr lang="en-US" smtClean="0"/>
              <a:pPr/>
              <a:t>‹#›</a:t>
            </a:fld>
            <a:endParaRPr lang="en-US"/>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42ADF1-A406-4A74-9E4B-38C1DE6A928B}" type="datetimeFigureOut">
              <a:rPr lang="en-US" smtClean="0"/>
              <a:pPr/>
              <a:t>11/18/2013</a:t>
            </a:fld>
            <a:endParaRPr lang="en-US"/>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BB9D5E4-0EAA-4FE8-9864-3366063BBE2B}" type="slidenum">
              <a:rPr lang="en-US" smtClean="0"/>
              <a:pPr/>
              <a:t>‹#›</a:t>
            </a:fld>
            <a:endParaRPr lang="en-US"/>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642918"/>
            <a:ext cx="7896252" cy="2557482"/>
          </a:xfrm>
        </p:spPr>
        <p:txBody>
          <a:bodyPr>
            <a:noAutofit/>
          </a:bodyPr>
          <a:lstStyle/>
          <a:p>
            <a:pPr algn="ctr"/>
            <a:r>
              <a:rPr lang="en-US" sz="6000" u="sng" dirty="0" smtClean="0">
                <a:solidFill>
                  <a:srgbClr val="FF0000"/>
                </a:solidFill>
              </a:rPr>
              <a:t>Upper and Lower Extremity Prosthetics</a:t>
            </a:r>
            <a:r>
              <a:rPr lang="en-US" sz="6000" dirty="0" smtClean="0">
                <a:solidFill>
                  <a:srgbClr val="FF0000"/>
                </a:solidFill>
              </a:rPr>
              <a:t/>
            </a:r>
            <a:br>
              <a:rPr lang="en-US" sz="6000" dirty="0" smtClean="0">
                <a:solidFill>
                  <a:srgbClr val="FF0000"/>
                </a:solidFill>
              </a:rPr>
            </a:br>
            <a:endParaRPr lang="en-US" sz="6000" dirty="0">
              <a:solidFill>
                <a:srgbClr val="FF0000"/>
              </a:solidFill>
            </a:endParaRPr>
          </a:p>
        </p:txBody>
      </p:sp>
      <p:sp>
        <p:nvSpPr>
          <p:cNvPr id="3" name="عنوان فرعي 2"/>
          <p:cNvSpPr>
            <a:spLocks noGrp="1"/>
          </p:cNvSpPr>
          <p:nvPr>
            <p:ph type="subTitle" idx="1"/>
          </p:nvPr>
        </p:nvSpPr>
        <p:spPr/>
        <p:txBody>
          <a:bodyPr/>
          <a:lstStyle/>
          <a:p>
            <a:pPr algn="ctr"/>
            <a:r>
              <a:rPr lang="en-US" dirty="0" smtClean="0">
                <a:solidFill>
                  <a:srgbClr val="002060"/>
                </a:solidFill>
              </a:rPr>
              <a:t>By:</a:t>
            </a:r>
          </a:p>
          <a:p>
            <a:pPr algn="ctr"/>
            <a:r>
              <a:rPr lang="en-US" sz="5400" dirty="0" smtClean="0">
                <a:solidFill>
                  <a:srgbClr val="002060"/>
                </a:solidFill>
              </a:rPr>
              <a:t>Abdullah </a:t>
            </a:r>
            <a:r>
              <a:rPr lang="en-US" sz="5400" dirty="0" err="1" smtClean="0">
                <a:solidFill>
                  <a:srgbClr val="002060"/>
                </a:solidFill>
              </a:rPr>
              <a:t>Radwan</a:t>
            </a:r>
            <a:endParaRPr lang="en-US" sz="5400"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581772"/>
          </a:xfrm>
        </p:spPr>
        <p:txBody>
          <a:bodyPr>
            <a:normAutofit fontScale="90000"/>
          </a:bodyPr>
          <a:lstStyle/>
          <a:p>
            <a:pPr algn="ctr"/>
            <a:r>
              <a:rPr lang="en-US" sz="4000" b="1" u="sng" dirty="0" smtClean="0"/>
              <a:t>Amputation Surgery:</a:t>
            </a:r>
            <a:r>
              <a:rPr lang="en-US" dirty="0" smtClean="0"/>
              <a:t/>
            </a:r>
            <a:br>
              <a:rPr lang="en-US" dirty="0" smtClean="0"/>
            </a:br>
            <a:endParaRPr lang="en-US" dirty="0"/>
          </a:p>
        </p:txBody>
      </p:sp>
      <p:pic>
        <p:nvPicPr>
          <p:cNvPr id="4" name="عنصر نائب للمحتوى 3" descr="https://encrypted-tbn2.gstatic.com/images?q=tbn:ANd9GcSDapx_cyvVZhf-sRCwQzQKZESIvtzLyaWjonA9K88CnsslNSrg"/>
          <p:cNvPicPr>
            <a:picLocks noGrp="1"/>
          </p:cNvPicPr>
          <p:nvPr>
            <p:ph idx="1"/>
          </p:nvPr>
        </p:nvPicPr>
        <p:blipFill>
          <a:blip r:embed="rId2"/>
          <a:srcRect/>
          <a:stretch>
            <a:fillRect/>
          </a:stretch>
        </p:blipFill>
        <p:spPr bwMode="auto">
          <a:xfrm>
            <a:off x="357158" y="1571612"/>
            <a:ext cx="3714776" cy="5286388"/>
          </a:xfrm>
          <a:prstGeom prst="rect">
            <a:avLst/>
          </a:prstGeom>
          <a:noFill/>
          <a:ln w="9525">
            <a:noFill/>
            <a:miter lim="800000"/>
            <a:headEnd/>
            <a:tailEnd/>
          </a:ln>
        </p:spPr>
      </p:pic>
      <p:pic>
        <p:nvPicPr>
          <p:cNvPr id="5" name="صورة 4" descr="https://encrypted-tbn0.gstatic.com/images?q=tbn:ANd9GcTJIyB0UNDLyEWHwqW92zmlTUuy50NjHV-qnA80SE08YL0ZkT_R"/>
          <p:cNvPicPr/>
          <p:nvPr/>
        </p:nvPicPr>
        <p:blipFill>
          <a:blip r:embed="rId3"/>
          <a:srcRect/>
          <a:stretch>
            <a:fillRect/>
          </a:stretch>
        </p:blipFill>
        <p:spPr bwMode="auto">
          <a:xfrm>
            <a:off x="4429124" y="1428736"/>
            <a:ext cx="4286280" cy="54292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smtClean="0"/>
              <a:t>Levels of amputation: </a:t>
            </a:r>
            <a:r>
              <a:rPr lang="en-US" dirty="0" smtClean="0"/>
              <a:t/>
            </a:r>
            <a:br>
              <a:rPr lang="en-US" dirty="0" smtClean="0"/>
            </a:br>
            <a:endParaRPr lang="en-US" dirty="0"/>
          </a:p>
        </p:txBody>
      </p:sp>
      <p:sp>
        <p:nvSpPr>
          <p:cNvPr id="3" name="عنصر نائب للمحتوى 2"/>
          <p:cNvSpPr>
            <a:spLocks noGrp="1"/>
          </p:cNvSpPr>
          <p:nvPr>
            <p:ph idx="1"/>
          </p:nvPr>
        </p:nvSpPr>
        <p:spPr>
          <a:xfrm>
            <a:off x="457200" y="1214422"/>
            <a:ext cx="8229600" cy="5110178"/>
          </a:xfrm>
        </p:spPr>
        <p:txBody>
          <a:bodyPr>
            <a:normAutofit fontScale="92500" lnSpcReduction="20000"/>
          </a:bodyPr>
          <a:lstStyle/>
          <a:p>
            <a:r>
              <a:rPr lang="en-US" u="sng" dirty="0" smtClean="0"/>
              <a:t>LOWER EXTREMITY</a:t>
            </a:r>
            <a:endParaRPr lang="en-US" dirty="0" smtClean="0"/>
          </a:p>
          <a:p>
            <a:pPr marL="514350" lvl="0" indent="-514350">
              <a:buFont typeface="+mj-lt"/>
              <a:buAutoNum type="arabicPeriod"/>
            </a:pPr>
            <a:r>
              <a:rPr lang="en-US" dirty="0" smtClean="0"/>
              <a:t>Toe amputations</a:t>
            </a:r>
          </a:p>
          <a:p>
            <a:pPr marL="514350" lvl="0" indent="-514350">
              <a:buFont typeface="+mj-lt"/>
              <a:buAutoNum type="arabicPeriod"/>
            </a:pPr>
            <a:r>
              <a:rPr lang="en-US" dirty="0" smtClean="0"/>
              <a:t>Ray resections</a:t>
            </a:r>
          </a:p>
          <a:p>
            <a:pPr marL="514350" lvl="0" indent="-514350">
              <a:buFont typeface="+mj-lt"/>
              <a:buAutoNum type="arabicPeriod"/>
            </a:pPr>
            <a:r>
              <a:rPr lang="en-US" dirty="0" err="1" smtClean="0"/>
              <a:t>Transmetatarsal</a:t>
            </a:r>
            <a:r>
              <a:rPr lang="en-US" dirty="0" smtClean="0"/>
              <a:t> amputations</a:t>
            </a:r>
          </a:p>
          <a:p>
            <a:pPr marL="514350" lvl="0" indent="-514350">
              <a:buFont typeface="+mj-lt"/>
              <a:buAutoNum type="arabicPeriod"/>
            </a:pPr>
            <a:r>
              <a:rPr lang="en-US" dirty="0" err="1" smtClean="0"/>
              <a:t>Syme</a:t>
            </a:r>
            <a:r>
              <a:rPr lang="en-US" dirty="0" smtClean="0"/>
              <a:t> amputation (i.e., ankle disarticulation)</a:t>
            </a:r>
          </a:p>
          <a:p>
            <a:pPr marL="514350" lvl="0" indent="-514350">
              <a:buFont typeface="+mj-lt"/>
              <a:buAutoNum type="arabicPeriod"/>
            </a:pPr>
            <a:r>
              <a:rPr lang="en-US" dirty="0" err="1" smtClean="0"/>
              <a:t>Transtibial</a:t>
            </a:r>
            <a:r>
              <a:rPr lang="en-US" dirty="0" smtClean="0"/>
              <a:t> amputation (between the junction of the middle and distal thirds of the leg)</a:t>
            </a:r>
          </a:p>
          <a:p>
            <a:pPr marL="514350" lvl="0" indent="-514350">
              <a:buFont typeface="+mj-lt"/>
              <a:buAutoNum type="arabicPeriod"/>
            </a:pPr>
            <a:r>
              <a:rPr lang="en-US" dirty="0" smtClean="0"/>
              <a:t>Knee disarticulation</a:t>
            </a:r>
          </a:p>
          <a:p>
            <a:pPr marL="514350" lvl="0" indent="-514350">
              <a:buFont typeface="+mj-lt"/>
              <a:buAutoNum type="arabicPeriod"/>
            </a:pPr>
            <a:r>
              <a:rPr lang="en-US" dirty="0" err="1" smtClean="0"/>
              <a:t>Transfemoral</a:t>
            </a:r>
            <a:r>
              <a:rPr lang="en-US" dirty="0" smtClean="0"/>
              <a:t> amputation (8 cm or more proximal to the level of the knee joint)</a:t>
            </a:r>
          </a:p>
          <a:p>
            <a:pPr marL="514350" lvl="0" indent="-514350">
              <a:buFont typeface="+mj-lt"/>
              <a:buAutoNum type="arabicPeriod"/>
            </a:pPr>
            <a:r>
              <a:rPr lang="en-US" dirty="0" smtClean="0"/>
              <a:t>Hip disarticulation (short </a:t>
            </a:r>
            <a:r>
              <a:rPr lang="en-US" dirty="0" err="1" smtClean="0"/>
              <a:t>transfemoral</a:t>
            </a:r>
            <a:r>
              <a:rPr lang="en-US" dirty="0" smtClean="0"/>
              <a:t> amputation at or proximal to the greater </a:t>
            </a:r>
            <a:r>
              <a:rPr lang="en-US" dirty="0" err="1" smtClean="0"/>
              <a:t>trochanter</a:t>
            </a:r>
            <a:r>
              <a:rPr lang="en-US" dirty="0" smtClean="0"/>
              <a:t> is functionally a hip disarticulation)</a:t>
            </a:r>
          </a:p>
          <a:p>
            <a:pPr marL="514350" lvl="0" indent="-514350">
              <a:buFont typeface="+mj-lt"/>
              <a:buAutoNum type="arabicPeriod"/>
            </a:pPr>
            <a:r>
              <a:rPr lang="en-US" dirty="0" err="1" smtClean="0"/>
              <a:t>Hemipelvectomy</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smtClean="0"/>
              <a:t>Levels of amputation: </a:t>
            </a:r>
            <a:r>
              <a:rPr lang="en-US" dirty="0" smtClean="0"/>
              <a:t/>
            </a:r>
            <a:br>
              <a:rPr lang="en-US" dirty="0" smtClean="0"/>
            </a:br>
            <a:endParaRPr lang="en-US" dirty="0"/>
          </a:p>
        </p:txBody>
      </p:sp>
      <p:sp>
        <p:nvSpPr>
          <p:cNvPr id="3" name="عنصر نائب للمحتوى 2"/>
          <p:cNvSpPr>
            <a:spLocks noGrp="1"/>
          </p:cNvSpPr>
          <p:nvPr>
            <p:ph idx="1"/>
          </p:nvPr>
        </p:nvSpPr>
        <p:spPr>
          <a:xfrm>
            <a:off x="457200" y="1285860"/>
            <a:ext cx="8229600" cy="5038740"/>
          </a:xfrm>
        </p:spPr>
        <p:txBody>
          <a:bodyPr>
            <a:normAutofit fontScale="92500" lnSpcReduction="10000"/>
          </a:bodyPr>
          <a:lstStyle/>
          <a:p>
            <a:r>
              <a:rPr lang="en-US" u="sng" dirty="0" smtClean="0"/>
              <a:t>UPPER EXTREMITY</a:t>
            </a:r>
            <a:endParaRPr lang="en-US" dirty="0" smtClean="0"/>
          </a:p>
          <a:p>
            <a:pPr marL="514350" lvl="0" indent="-514350">
              <a:buFont typeface="+mj-lt"/>
              <a:buAutoNum type="arabicPeriod"/>
            </a:pPr>
            <a:r>
              <a:rPr lang="en-US" dirty="0" smtClean="0"/>
              <a:t>Finger or thumb amputation</a:t>
            </a:r>
          </a:p>
          <a:p>
            <a:pPr marL="514350" lvl="0" indent="-514350">
              <a:buFont typeface="+mj-lt"/>
              <a:buAutoNum type="arabicPeriod"/>
            </a:pPr>
            <a:r>
              <a:rPr lang="en-US" dirty="0" smtClean="0"/>
              <a:t>Ray resection</a:t>
            </a:r>
          </a:p>
          <a:p>
            <a:pPr marL="514350" lvl="0" indent="-514350">
              <a:buFont typeface="+mj-lt"/>
              <a:buAutoNum type="arabicPeriod"/>
            </a:pPr>
            <a:r>
              <a:rPr lang="en-US" dirty="0" err="1" smtClean="0"/>
              <a:t>Transmetacarpal</a:t>
            </a:r>
            <a:r>
              <a:rPr lang="en-US" dirty="0" smtClean="0"/>
              <a:t> resection</a:t>
            </a:r>
          </a:p>
          <a:p>
            <a:pPr marL="514350" lvl="0" indent="-514350">
              <a:buFont typeface="+mj-lt"/>
              <a:buAutoNum type="arabicPeriod"/>
            </a:pPr>
            <a:r>
              <a:rPr lang="en-US" dirty="0" smtClean="0"/>
              <a:t>Wrist disarticulation</a:t>
            </a:r>
          </a:p>
          <a:p>
            <a:pPr marL="514350" lvl="0" indent="-514350">
              <a:buFont typeface="+mj-lt"/>
              <a:buAutoNum type="arabicPeriod"/>
            </a:pPr>
            <a:r>
              <a:rPr lang="en-US" dirty="0" err="1" smtClean="0"/>
              <a:t>Transradial</a:t>
            </a:r>
            <a:r>
              <a:rPr lang="en-US" dirty="0" smtClean="0"/>
              <a:t> amputation</a:t>
            </a:r>
          </a:p>
          <a:p>
            <a:pPr marL="514350" lvl="0" indent="-514350">
              <a:buFont typeface="+mj-lt"/>
              <a:buAutoNum type="arabicPeriod"/>
            </a:pPr>
            <a:r>
              <a:rPr lang="en-US" dirty="0" smtClean="0"/>
              <a:t>Elbow disarticulation</a:t>
            </a:r>
          </a:p>
          <a:p>
            <a:pPr marL="514350" lvl="0" indent="-514350">
              <a:buFont typeface="+mj-lt"/>
              <a:buAutoNum type="arabicPeriod"/>
            </a:pPr>
            <a:r>
              <a:rPr lang="en-US" dirty="0" err="1" smtClean="0"/>
              <a:t>Transhumeral</a:t>
            </a:r>
            <a:r>
              <a:rPr lang="en-US" dirty="0" smtClean="0"/>
              <a:t> amputation (i.e., 6.5 cm or more proximal to the elbow joint)</a:t>
            </a:r>
          </a:p>
          <a:p>
            <a:pPr marL="514350" lvl="0" indent="-514350">
              <a:buFont typeface="+mj-lt"/>
              <a:buAutoNum type="arabicPeriod"/>
            </a:pPr>
            <a:r>
              <a:rPr lang="en-US" dirty="0" smtClean="0"/>
              <a:t>Shoulder disarticulation</a:t>
            </a:r>
          </a:p>
          <a:p>
            <a:pPr marL="514350" lvl="0" indent="-514350">
              <a:buFont typeface="+mj-lt"/>
              <a:buAutoNum type="arabicPeriod"/>
            </a:pPr>
            <a:r>
              <a:rPr lang="en-US" dirty="0" smtClean="0"/>
              <a:t>Forequarter amputation (</a:t>
            </a:r>
            <a:r>
              <a:rPr lang="en-US" dirty="0" err="1" smtClean="0"/>
              <a:t>interscapulothoracic</a:t>
            </a:r>
            <a:r>
              <a:rPr lang="en-US" dirty="0" smtClean="0"/>
              <a:t> disarticulation)</a:t>
            </a:r>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smtClean="0"/>
              <a:t>LOWER EXTREMITY AMPUTATION</a:t>
            </a:r>
            <a:r>
              <a:rPr lang="en-US" dirty="0" smtClean="0"/>
              <a:t/>
            </a:r>
            <a:br>
              <a:rPr lang="en-US" dirty="0" smtClean="0"/>
            </a:br>
            <a:endParaRPr lang="en-US" dirty="0"/>
          </a:p>
        </p:txBody>
      </p:sp>
      <p:sp>
        <p:nvSpPr>
          <p:cNvPr id="3" name="عنصر نائب للمحتوى 2"/>
          <p:cNvSpPr>
            <a:spLocks noGrp="1"/>
          </p:cNvSpPr>
          <p:nvPr>
            <p:ph idx="1"/>
          </p:nvPr>
        </p:nvSpPr>
        <p:spPr>
          <a:xfrm>
            <a:off x="457200" y="1357298"/>
            <a:ext cx="8229600" cy="4967302"/>
          </a:xfrm>
        </p:spPr>
        <p:txBody>
          <a:bodyPr/>
          <a:lstStyle/>
          <a:p>
            <a:r>
              <a:rPr lang="en-US" dirty="0" smtClean="0"/>
              <a:t>The process of prosthetic rehabilitation can be organized into </a:t>
            </a:r>
            <a:r>
              <a:rPr lang="en-US" u="sng" dirty="0" smtClean="0"/>
              <a:t>a four-phase process</a:t>
            </a:r>
            <a:r>
              <a:rPr lang="en-US" dirty="0" smtClean="0"/>
              <a:t>:</a:t>
            </a:r>
          </a:p>
          <a:p>
            <a:pPr marL="514350" lvl="0" indent="-514350">
              <a:buFont typeface="+mj-lt"/>
              <a:buAutoNum type="arabicPeriod"/>
            </a:pPr>
            <a:r>
              <a:rPr lang="en-US" dirty="0" err="1" smtClean="0"/>
              <a:t>Preprosthetic</a:t>
            </a:r>
            <a:r>
              <a:rPr lang="en-US" dirty="0" smtClean="0"/>
              <a:t> management,</a:t>
            </a:r>
          </a:p>
          <a:p>
            <a:pPr marL="514350" lvl="0" indent="-514350">
              <a:buFont typeface="+mj-lt"/>
              <a:buAutoNum type="arabicPeriod"/>
            </a:pPr>
            <a:r>
              <a:rPr lang="en-US" dirty="0" smtClean="0"/>
              <a:t>Postoperative care, </a:t>
            </a:r>
          </a:p>
          <a:p>
            <a:pPr marL="514350" lvl="0" indent="-514350">
              <a:buFont typeface="+mj-lt"/>
              <a:buAutoNum type="arabicPeriod"/>
            </a:pPr>
            <a:r>
              <a:rPr lang="en-US" dirty="0" smtClean="0"/>
              <a:t>Prosthetic fitting and training,</a:t>
            </a:r>
          </a:p>
          <a:p>
            <a:pPr marL="514350" lvl="0" indent="-514350">
              <a:buFont typeface="+mj-lt"/>
              <a:buAutoNum type="arabicPeriod"/>
            </a:pPr>
            <a:r>
              <a:rPr lang="en-US" dirty="0" smtClean="0"/>
              <a:t>Long-term follow-up care.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5400" b="1" u="sng" dirty="0" smtClean="0"/>
              <a:t>I</a:t>
            </a:r>
            <a:r>
              <a:rPr lang="en-US" sz="3600" b="1" u="sng" dirty="0" smtClean="0"/>
              <a:t>. PREPROSTHETIC PATIENT EVALUATION AND MANAGEMENT</a:t>
            </a:r>
            <a:r>
              <a:rPr lang="en-US" sz="4800" dirty="0" smtClean="0"/>
              <a:t/>
            </a:r>
            <a:br>
              <a:rPr lang="en-US" sz="4800" dirty="0" smtClean="0"/>
            </a:br>
            <a:endParaRPr lang="en-US" dirty="0"/>
          </a:p>
        </p:txBody>
      </p:sp>
      <p:sp>
        <p:nvSpPr>
          <p:cNvPr id="3" name="عنصر نائب للمحتوى 2"/>
          <p:cNvSpPr>
            <a:spLocks noGrp="1"/>
          </p:cNvSpPr>
          <p:nvPr>
            <p:ph idx="1"/>
          </p:nvPr>
        </p:nvSpPr>
        <p:spPr>
          <a:xfrm>
            <a:off x="457200" y="1285860"/>
            <a:ext cx="8229600" cy="5038740"/>
          </a:xfrm>
        </p:spPr>
        <p:txBody>
          <a:bodyPr>
            <a:normAutofit fontScale="77500" lnSpcReduction="20000"/>
          </a:bodyPr>
          <a:lstStyle/>
          <a:p>
            <a:pPr lvl="1"/>
            <a:r>
              <a:rPr lang="en-US" dirty="0" smtClean="0"/>
              <a:t>It is performed pre- or postoperatively.</a:t>
            </a:r>
            <a:endParaRPr lang="en-US" sz="2000" dirty="0" smtClean="0"/>
          </a:p>
          <a:p>
            <a:pPr lvl="1"/>
            <a:r>
              <a:rPr lang="en-US" dirty="0" smtClean="0"/>
              <a:t>It should focus on identifying factors that will affect the functional status of the patient and limit prosthetic fitting. </a:t>
            </a:r>
            <a:endParaRPr lang="en-US" sz="2000" dirty="0" smtClean="0"/>
          </a:p>
          <a:p>
            <a:pPr lvl="1"/>
            <a:r>
              <a:rPr lang="en-US" u="sng" dirty="0" smtClean="0"/>
              <a:t>Issues that need evaluation include:</a:t>
            </a:r>
            <a:endParaRPr lang="en-US" sz="2000" dirty="0" smtClean="0"/>
          </a:p>
          <a:p>
            <a:pPr marL="1124712" lvl="2" indent="-457200">
              <a:buFont typeface="+mj-lt"/>
              <a:buAutoNum type="arabicPeriod"/>
            </a:pPr>
            <a:r>
              <a:rPr lang="en-US" sz="2400" dirty="0" smtClean="0"/>
              <a:t>Assessment of the </a:t>
            </a:r>
            <a:r>
              <a:rPr lang="en-US" sz="2400" dirty="0" err="1" smtClean="0"/>
              <a:t>premorbid</a:t>
            </a:r>
            <a:r>
              <a:rPr lang="en-US" sz="2400" dirty="0" smtClean="0"/>
              <a:t> functional status,</a:t>
            </a:r>
            <a:endParaRPr lang="en-US" sz="2000" dirty="0" smtClean="0"/>
          </a:p>
          <a:p>
            <a:pPr marL="1124712" lvl="2" indent="-457200">
              <a:buFont typeface="+mj-lt"/>
              <a:buAutoNum type="arabicPeriod"/>
            </a:pPr>
            <a:r>
              <a:rPr lang="en-US" sz="2400" dirty="0" smtClean="0"/>
              <a:t>Identification of coexisting musculoskeletal, neurologic, and cardiopulmonary disease that will influence rehabilitation potential, </a:t>
            </a:r>
            <a:endParaRPr lang="en-US" sz="2000" dirty="0" smtClean="0"/>
          </a:p>
          <a:p>
            <a:pPr marL="1124712" lvl="2" indent="-457200">
              <a:buFont typeface="+mj-lt"/>
              <a:buAutoNum type="arabicPeriod"/>
            </a:pPr>
            <a:r>
              <a:rPr lang="en-US" sz="2400" dirty="0" smtClean="0"/>
              <a:t>Determination of the available social support network, </a:t>
            </a:r>
            <a:endParaRPr lang="en-US" sz="2000" dirty="0" smtClean="0"/>
          </a:p>
          <a:p>
            <a:pPr marL="1124712" lvl="2" indent="-457200">
              <a:buFont typeface="+mj-lt"/>
              <a:buAutoNum type="arabicPeriod"/>
            </a:pPr>
            <a:r>
              <a:rPr lang="en-US" sz="2400" dirty="0" smtClean="0"/>
              <a:t>Understanding the patient's goals and expectations </a:t>
            </a:r>
            <a:r>
              <a:rPr lang="en-US" sz="2400" dirty="0" err="1" smtClean="0"/>
              <a:t>postamputation</a:t>
            </a:r>
            <a:r>
              <a:rPr lang="en-US" sz="2400" dirty="0" smtClean="0"/>
              <a:t>. </a:t>
            </a:r>
            <a:endParaRPr lang="en-US" sz="2000" dirty="0" smtClean="0"/>
          </a:p>
          <a:p>
            <a:pPr lvl="1"/>
            <a:r>
              <a:rPr lang="en-US" u="sng" dirty="0" smtClean="0"/>
              <a:t>Therapy program consists of: </a:t>
            </a:r>
            <a:endParaRPr lang="en-US" sz="2000" dirty="0" smtClean="0"/>
          </a:p>
          <a:p>
            <a:pPr marL="1124712" lvl="2" indent="-457200">
              <a:buFont typeface="+mj-lt"/>
              <a:buAutoNum type="arabicPeriod"/>
            </a:pPr>
            <a:r>
              <a:rPr lang="en-US" sz="2400" dirty="0" smtClean="0"/>
              <a:t>range of motion and conditioning exercises, </a:t>
            </a:r>
            <a:endParaRPr lang="en-US" sz="2000" dirty="0" smtClean="0"/>
          </a:p>
          <a:p>
            <a:pPr marL="1124712" lvl="2" indent="-457200">
              <a:buFont typeface="+mj-lt"/>
              <a:buAutoNum type="arabicPeriod"/>
            </a:pPr>
            <a:r>
              <a:rPr lang="en-US" sz="2400" dirty="0" smtClean="0"/>
              <a:t>correct positioning of the residual limb, </a:t>
            </a:r>
            <a:endParaRPr lang="en-US" sz="2000" dirty="0" smtClean="0"/>
          </a:p>
          <a:p>
            <a:pPr marL="1124712" lvl="2" indent="-457200">
              <a:buFont typeface="+mj-lt"/>
              <a:buAutoNum type="arabicPeriod"/>
            </a:pPr>
            <a:r>
              <a:rPr lang="en-US" sz="2400" dirty="0" smtClean="0"/>
              <a:t>ambulation with gait aids, </a:t>
            </a:r>
            <a:endParaRPr lang="en-US" sz="2000" dirty="0" smtClean="0"/>
          </a:p>
          <a:p>
            <a:pPr marL="1124712" lvl="2" indent="-457200">
              <a:buFont typeface="+mj-lt"/>
              <a:buAutoNum type="arabicPeriod"/>
            </a:pPr>
            <a:r>
              <a:rPr lang="en-US" sz="2400" dirty="0" smtClean="0"/>
              <a:t>relaxation techniques, and </a:t>
            </a:r>
            <a:endParaRPr lang="en-US" sz="2000" dirty="0" smtClean="0"/>
          </a:p>
          <a:p>
            <a:pPr marL="1124712" lvl="2" indent="-457200">
              <a:buFont typeface="+mj-lt"/>
              <a:buAutoNum type="arabicPeriod"/>
            </a:pPr>
            <a:r>
              <a:rPr lang="en-US" sz="2400" dirty="0" smtClean="0"/>
              <a:t>performance of activities of daily living (ADLs) should be started as soon as medically appropriate. </a:t>
            </a:r>
            <a:endParaRPr lang="en-US" sz="2000"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smtClean="0"/>
              <a:t>II. POSTOPERATIVE CARE</a:t>
            </a:r>
            <a:r>
              <a:rPr lang="en-US" dirty="0" smtClean="0"/>
              <a:t/>
            </a:r>
            <a:br>
              <a:rPr lang="en-US" dirty="0" smtClean="0"/>
            </a:br>
            <a:endParaRPr lang="en-US" dirty="0"/>
          </a:p>
        </p:txBody>
      </p:sp>
      <p:sp>
        <p:nvSpPr>
          <p:cNvPr id="3" name="عنصر نائب للمحتوى 2"/>
          <p:cNvSpPr>
            <a:spLocks noGrp="1"/>
          </p:cNvSpPr>
          <p:nvPr>
            <p:ph idx="1"/>
          </p:nvPr>
        </p:nvSpPr>
        <p:spPr>
          <a:xfrm>
            <a:off x="457200" y="1428736"/>
            <a:ext cx="8229600" cy="4895864"/>
          </a:xfrm>
        </p:spPr>
        <p:txBody>
          <a:bodyPr>
            <a:normAutofit fontScale="92500" lnSpcReduction="20000"/>
          </a:bodyPr>
          <a:lstStyle/>
          <a:p>
            <a:r>
              <a:rPr lang="en-US" b="1" u="sng" dirty="0" smtClean="0"/>
              <a:t>Goals of Post Operative Management of the Amputee</a:t>
            </a:r>
            <a:endParaRPr lang="en-US" dirty="0" smtClean="0"/>
          </a:p>
          <a:p>
            <a:pPr marL="514350" lvl="0" indent="-514350">
              <a:buFont typeface="+mj-lt"/>
              <a:buAutoNum type="arabicPeriod"/>
            </a:pPr>
            <a:r>
              <a:rPr lang="en-US" dirty="0" smtClean="0"/>
              <a:t>Successful healing of the amputation </a:t>
            </a:r>
          </a:p>
          <a:p>
            <a:pPr marL="514350" lvl="0" indent="-514350">
              <a:buFont typeface="+mj-lt"/>
              <a:buAutoNum type="arabicPeriod"/>
            </a:pPr>
            <a:r>
              <a:rPr lang="en-US" dirty="0" smtClean="0"/>
              <a:t>Pain control </a:t>
            </a:r>
          </a:p>
          <a:p>
            <a:pPr marL="514350" lvl="0" indent="-514350">
              <a:buFont typeface="+mj-lt"/>
              <a:buAutoNum type="arabicPeriod"/>
            </a:pPr>
            <a:r>
              <a:rPr lang="en-US" dirty="0" smtClean="0"/>
              <a:t>Maintaining range of motion in the remaining proximal joints of the amputated extremity </a:t>
            </a:r>
          </a:p>
          <a:p>
            <a:pPr marL="514350" lvl="0" indent="-514350">
              <a:buFont typeface="+mj-lt"/>
              <a:buAutoNum type="arabicPeriod"/>
            </a:pPr>
            <a:r>
              <a:rPr lang="en-US" dirty="0" smtClean="0"/>
              <a:t>Strengthening of residual muscle groups needed for biomechanical compensation </a:t>
            </a:r>
          </a:p>
          <a:p>
            <a:pPr marL="514350" lvl="0" indent="-514350">
              <a:buFont typeface="+mj-lt"/>
              <a:buAutoNum type="arabicPeriod"/>
            </a:pPr>
            <a:r>
              <a:rPr lang="en-US" dirty="0" smtClean="0"/>
              <a:t>Preparation of the residual limb for prosthetic fitting </a:t>
            </a:r>
          </a:p>
          <a:p>
            <a:pPr marL="514350" lvl="0" indent="-514350">
              <a:buFont typeface="+mj-lt"/>
              <a:buAutoNum type="arabicPeriod"/>
            </a:pPr>
            <a:r>
              <a:rPr lang="en-US" dirty="0" smtClean="0"/>
              <a:t>Achieving independence in ADL's and mobility without a prosthetic limb </a:t>
            </a:r>
          </a:p>
          <a:p>
            <a:pPr marL="514350" lvl="0" indent="-514350">
              <a:buFont typeface="+mj-lt"/>
              <a:buAutoNum type="arabicPeriod"/>
            </a:pPr>
            <a:r>
              <a:rPr lang="en-US" dirty="0" smtClean="0"/>
              <a:t>Education about the process of prosthetic limb fitting and expected functional outcome. </a:t>
            </a:r>
          </a:p>
          <a:p>
            <a:pPr marL="514350" lvl="0" indent="-514350">
              <a:buFont typeface="+mj-lt"/>
              <a:buAutoNum type="arabicPeriod"/>
            </a:pPr>
            <a:r>
              <a:rPr lang="en-US" dirty="0" smtClean="0"/>
              <a:t>Psychosocial support for the adaptations resulting from the amputation.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14356"/>
            <a:ext cx="8229600" cy="5610244"/>
          </a:xfrm>
        </p:spPr>
        <p:txBody>
          <a:bodyPr/>
          <a:lstStyle/>
          <a:p>
            <a:pPr lvl="0"/>
            <a:r>
              <a:rPr lang="en-US" dirty="0" smtClean="0"/>
              <a:t>During the immediate postoperative period, good medical control of the underlying disorders that can interfere with rehabilitation is achieved (e.g., diabetes, coronary artery disease, congestive heart failure, renal disease).</a:t>
            </a:r>
          </a:p>
          <a:p>
            <a:pPr lvl="0"/>
            <a:r>
              <a:rPr lang="en-US" dirty="0" smtClean="0"/>
              <a:t>Maintaining nutritional status that plays a critical role in proper wound healing and in facilitating the muscular strength adaptations needed for prosthetic mobility.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u="sng" dirty="0" smtClean="0"/>
              <a:t>Options for wound management include</a:t>
            </a:r>
            <a:r>
              <a:rPr lang="en-US" sz="3600" dirty="0" smtClean="0"/>
              <a:t>:</a:t>
            </a:r>
            <a:br>
              <a:rPr lang="en-US" sz="3600" dirty="0" smtClean="0"/>
            </a:br>
            <a:endParaRPr lang="en-US" sz="3600" dirty="0"/>
          </a:p>
        </p:txBody>
      </p:sp>
      <p:sp>
        <p:nvSpPr>
          <p:cNvPr id="3" name="عنصر نائب للمحتوى 2"/>
          <p:cNvSpPr>
            <a:spLocks noGrp="1"/>
          </p:cNvSpPr>
          <p:nvPr>
            <p:ph idx="1"/>
          </p:nvPr>
        </p:nvSpPr>
        <p:spPr>
          <a:xfrm>
            <a:off x="457200" y="1428736"/>
            <a:ext cx="8229600" cy="4895864"/>
          </a:xfrm>
        </p:spPr>
        <p:txBody>
          <a:bodyPr>
            <a:normAutofit fontScale="85000" lnSpcReduction="20000"/>
          </a:bodyPr>
          <a:lstStyle/>
          <a:p>
            <a:pPr lvl="0">
              <a:buNone/>
            </a:pPr>
            <a:r>
              <a:rPr lang="en-US" sz="2800" u="sng" dirty="0" smtClean="0"/>
              <a:t>(A) Soft dressings:</a:t>
            </a:r>
            <a:endParaRPr lang="en-US" sz="2400" dirty="0" smtClean="0"/>
          </a:p>
          <a:p>
            <a:pPr lvl="0"/>
            <a:r>
              <a:rPr lang="en-US" sz="2800" dirty="0" smtClean="0"/>
              <a:t>They are used with an elastic bandage wrap (i.e., Ace bandage) or a compressive </a:t>
            </a:r>
            <a:r>
              <a:rPr lang="en-US" sz="2800" dirty="0" err="1" smtClean="0"/>
              <a:t>stockinette</a:t>
            </a:r>
            <a:r>
              <a:rPr lang="en-US" sz="2800" dirty="0" smtClean="0"/>
              <a:t>. </a:t>
            </a:r>
            <a:endParaRPr lang="en-US" sz="2400" dirty="0" smtClean="0"/>
          </a:p>
          <a:p>
            <a:pPr lvl="0"/>
            <a:r>
              <a:rPr lang="en-US" sz="2800" u="sng" dirty="0" smtClean="0"/>
              <a:t>Advantages include: </a:t>
            </a:r>
            <a:endParaRPr lang="en-US" sz="2400" dirty="0" smtClean="0"/>
          </a:p>
          <a:p>
            <a:pPr marL="850392" lvl="1" indent="-457200">
              <a:buFont typeface="+mj-lt"/>
              <a:buAutoNum type="arabicPeriod"/>
            </a:pPr>
            <a:r>
              <a:rPr lang="en-US" dirty="0" smtClean="0"/>
              <a:t> readily available,</a:t>
            </a:r>
            <a:endParaRPr lang="en-US" sz="2000" dirty="0" smtClean="0"/>
          </a:p>
          <a:p>
            <a:pPr marL="850392" lvl="1" indent="-457200">
              <a:buFont typeface="+mj-lt"/>
              <a:buAutoNum type="arabicPeriod"/>
            </a:pPr>
            <a:r>
              <a:rPr lang="en-US" dirty="0" smtClean="0"/>
              <a:t> quickly applied, and </a:t>
            </a:r>
            <a:endParaRPr lang="en-US" sz="2000" dirty="0" smtClean="0"/>
          </a:p>
          <a:p>
            <a:pPr marL="850392" lvl="1" indent="-457200">
              <a:buFont typeface="+mj-lt"/>
              <a:buAutoNum type="arabicPeriod"/>
            </a:pPr>
            <a:r>
              <a:rPr lang="en-US" dirty="0" smtClean="0"/>
              <a:t>allowing frequent wound inspection.</a:t>
            </a:r>
            <a:endParaRPr lang="en-US" sz="2000" dirty="0" smtClean="0"/>
          </a:p>
          <a:p>
            <a:pPr lvl="0"/>
            <a:r>
              <a:rPr lang="en-US" sz="2800" dirty="0" smtClean="0"/>
              <a:t> </a:t>
            </a:r>
            <a:r>
              <a:rPr lang="en-US" sz="2800" u="sng" dirty="0" smtClean="0"/>
              <a:t>Disadvantages include</a:t>
            </a:r>
            <a:r>
              <a:rPr lang="en-US" sz="2800" dirty="0" smtClean="0"/>
              <a:t>:</a:t>
            </a:r>
            <a:endParaRPr lang="en-US" sz="2400" dirty="0" smtClean="0"/>
          </a:p>
          <a:p>
            <a:pPr marL="850392" lvl="1" indent="-457200">
              <a:buFont typeface="+mj-lt"/>
              <a:buAutoNum type="arabicPeriod"/>
            </a:pPr>
            <a:r>
              <a:rPr lang="en-US" dirty="0" smtClean="0"/>
              <a:t> they do not provide protection from external trauma and </a:t>
            </a:r>
            <a:endParaRPr lang="en-US" sz="2000" dirty="0" smtClean="0"/>
          </a:p>
          <a:p>
            <a:pPr marL="850392" lvl="1" indent="-457200">
              <a:buFont typeface="+mj-lt"/>
              <a:buAutoNum type="arabicPeriod"/>
            </a:pPr>
            <a:r>
              <a:rPr lang="en-US" dirty="0" smtClean="0"/>
              <a:t>have a limited ability to control edema </a:t>
            </a:r>
            <a:endParaRPr lang="en-US" sz="2000" dirty="0" smtClean="0"/>
          </a:p>
          <a:p>
            <a:pPr marL="850392" lvl="1" indent="-457200">
              <a:buFont typeface="+mj-lt"/>
              <a:buAutoNum type="arabicPeriod"/>
            </a:pPr>
            <a:r>
              <a:rPr lang="en-US" dirty="0" smtClean="0"/>
              <a:t>If poorly applied, elastic wraps can lead to tourniquet effect. </a:t>
            </a:r>
            <a:endParaRPr lang="en-US" sz="2000" dirty="0" smtClean="0"/>
          </a:p>
          <a:p>
            <a:pPr lvl="0"/>
            <a:r>
              <a:rPr lang="en-US" sz="2800" dirty="0" smtClean="0"/>
              <a:t>Alternatives such as compressive </a:t>
            </a:r>
            <a:r>
              <a:rPr lang="en-US" sz="2800" dirty="0" err="1" smtClean="0"/>
              <a:t>stockinettes</a:t>
            </a:r>
            <a:r>
              <a:rPr lang="en-US" sz="2800" dirty="0" smtClean="0"/>
              <a:t>, elastic stump </a:t>
            </a:r>
            <a:r>
              <a:rPr lang="en-US" sz="2800" dirty="0" err="1" smtClean="0"/>
              <a:t>shrinkers</a:t>
            </a:r>
            <a:r>
              <a:rPr lang="en-US" sz="2800" dirty="0" smtClean="0"/>
              <a:t>, or roll-on gel liners could be a better choice of edema management. </a:t>
            </a:r>
            <a:endParaRPr lang="en-US" sz="24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fontScale="77500" lnSpcReduction="20000"/>
          </a:bodyPr>
          <a:lstStyle/>
          <a:p>
            <a:pPr lvl="0">
              <a:buNone/>
            </a:pPr>
            <a:r>
              <a:rPr lang="en-US" u="sng" dirty="0" smtClean="0"/>
              <a:t>(B) Rigid dressings: </a:t>
            </a:r>
            <a:endParaRPr lang="en-US" dirty="0" smtClean="0"/>
          </a:p>
          <a:p>
            <a:pPr lvl="0"/>
            <a:r>
              <a:rPr lang="en-US" dirty="0" smtClean="0"/>
              <a:t>They reduce wound-healing time and lead to more rapid and improved rehabilitation. </a:t>
            </a:r>
          </a:p>
          <a:p>
            <a:pPr lvl="0"/>
            <a:r>
              <a:rPr lang="en-US" u="sng" dirty="0" smtClean="0"/>
              <a:t>Disadvantages include</a:t>
            </a:r>
            <a:r>
              <a:rPr lang="en-US" dirty="0" smtClean="0"/>
              <a:t> :</a:t>
            </a:r>
          </a:p>
          <a:p>
            <a:pPr lvl="0"/>
            <a:r>
              <a:rPr lang="en-US" dirty="0" smtClean="0"/>
              <a:t>the inability to inspect the wound</a:t>
            </a:r>
          </a:p>
          <a:p>
            <a:pPr lvl="0"/>
            <a:r>
              <a:rPr lang="en-US" dirty="0" smtClean="0"/>
              <a:t> the potential increase in wound breakdown from incorrect application or early weight bearing in </a:t>
            </a:r>
            <a:r>
              <a:rPr lang="en-US" dirty="0" err="1" smtClean="0"/>
              <a:t>dysvascular</a:t>
            </a:r>
            <a:r>
              <a:rPr lang="en-US" dirty="0" smtClean="0"/>
              <a:t> individuals with an amputation. </a:t>
            </a:r>
          </a:p>
          <a:p>
            <a:pPr lvl="0"/>
            <a:r>
              <a:rPr lang="en-US" dirty="0" smtClean="0"/>
              <a:t>They may be the preferred method of wound care especially for the </a:t>
            </a:r>
            <a:r>
              <a:rPr lang="en-US" dirty="0" err="1" smtClean="0"/>
              <a:t>transtibial</a:t>
            </a:r>
            <a:r>
              <a:rPr lang="en-US" dirty="0" smtClean="0"/>
              <a:t> individual with an amputation. </a:t>
            </a:r>
          </a:p>
          <a:p>
            <a:pPr lvl="0"/>
            <a:r>
              <a:rPr lang="en-US" u="sng" dirty="0" smtClean="0"/>
              <a:t>Rigid dressings can be fabricated as:</a:t>
            </a:r>
            <a:endParaRPr lang="en-US" dirty="0" smtClean="0"/>
          </a:p>
          <a:p>
            <a:pPr lvl="0"/>
            <a:r>
              <a:rPr lang="en-US" dirty="0" smtClean="0"/>
              <a:t> </a:t>
            </a:r>
            <a:r>
              <a:rPr lang="en-US" u="sng" dirty="0" smtClean="0"/>
              <a:t>a removable rigid dressing</a:t>
            </a:r>
            <a:r>
              <a:rPr lang="en-US" dirty="0" smtClean="0"/>
              <a:t> that resembles a </a:t>
            </a:r>
            <a:r>
              <a:rPr lang="en-US" dirty="0" err="1" smtClean="0"/>
              <a:t>transtibial</a:t>
            </a:r>
            <a:r>
              <a:rPr lang="en-US" dirty="0" smtClean="0"/>
              <a:t> prosthetic socket or </a:t>
            </a:r>
          </a:p>
          <a:p>
            <a:pPr lvl="0"/>
            <a:r>
              <a:rPr lang="en-US" dirty="0" smtClean="0"/>
              <a:t> </a:t>
            </a:r>
            <a:r>
              <a:rPr lang="en-US" u="sng" dirty="0" smtClean="0"/>
              <a:t>a </a:t>
            </a:r>
            <a:r>
              <a:rPr lang="en-US" u="sng" dirty="0" err="1" smtClean="0"/>
              <a:t>nonremovable</a:t>
            </a:r>
            <a:r>
              <a:rPr lang="en-US" u="sng" dirty="0" smtClean="0"/>
              <a:t> cast</a:t>
            </a:r>
            <a:r>
              <a:rPr lang="en-US" dirty="0" smtClean="0"/>
              <a:t> that extends to the </a:t>
            </a:r>
            <a:r>
              <a:rPr lang="en-US" dirty="0" err="1" smtClean="0"/>
              <a:t>midthigh</a:t>
            </a:r>
            <a:r>
              <a:rPr lang="en-US" dirty="0" smtClean="0"/>
              <a:t> level. </a:t>
            </a:r>
          </a:p>
          <a:p>
            <a:pPr lvl="0"/>
            <a:r>
              <a:rPr lang="en-US" dirty="0" smtClean="0"/>
              <a:t>A </a:t>
            </a:r>
            <a:r>
              <a:rPr lang="en-US" dirty="0" err="1" smtClean="0"/>
              <a:t>nonremovable</a:t>
            </a:r>
            <a:r>
              <a:rPr lang="en-US" dirty="0" smtClean="0"/>
              <a:t> rigid dressing is typically applied during or shortly after surgery and replaced every 7 to 14 days. </a:t>
            </a:r>
          </a:p>
          <a:p>
            <a:pPr lvl="0"/>
            <a:r>
              <a:rPr lang="en-US" dirty="0" smtClean="0"/>
              <a:t>The </a:t>
            </a:r>
            <a:r>
              <a:rPr lang="en-US" dirty="0" err="1" smtClean="0"/>
              <a:t>midthigh</a:t>
            </a:r>
            <a:r>
              <a:rPr lang="en-US" dirty="0" smtClean="0"/>
              <a:t> length of the dressing prevents knee flexion contractures.</a:t>
            </a:r>
          </a:p>
          <a:p>
            <a:pPr lvl="0"/>
            <a:r>
              <a:rPr lang="en-US" dirty="0" smtClean="0"/>
              <a:t>Subsequent dressings are fabricated as removable rigid dressings that can be taken off whenever the wound needs to be inspected.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a:bodyPr>
          <a:lstStyle/>
          <a:p>
            <a:r>
              <a:rPr lang="en-US" dirty="0" smtClean="0"/>
              <a:t> </a:t>
            </a:r>
          </a:p>
          <a:p>
            <a:pPr lvl="0"/>
            <a:r>
              <a:rPr lang="en-US" dirty="0" smtClean="0"/>
              <a:t>The </a:t>
            </a:r>
            <a:r>
              <a:rPr lang="en-US" dirty="0" err="1" smtClean="0"/>
              <a:t>preprosthetic</a:t>
            </a:r>
            <a:r>
              <a:rPr lang="en-US" dirty="0" smtClean="0"/>
              <a:t> phase of management, before preparatory prosthetic fitting, can typically last 6 to 10 weeks for the individual with a </a:t>
            </a:r>
            <a:r>
              <a:rPr lang="en-US" dirty="0" err="1" smtClean="0"/>
              <a:t>dysvascular</a:t>
            </a:r>
            <a:r>
              <a:rPr lang="en-US" dirty="0" smtClean="0"/>
              <a:t> LE amputation, a shorter period of time for the individual with a traumatic amputation, and 3 to 6 weeks for the individual with a UE.</a:t>
            </a:r>
          </a:p>
          <a:p>
            <a:pPr lvl="0"/>
            <a:r>
              <a:rPr lang="en-US" dirty="0" smtClean="0"/>
              <a:t>Muscle imbalance and postoperative positioning to facilitate comfort leads to the development of knee flexion contracture in the </a:t>
            </a:r>
            <a:r>
              <a:rPr lang="en-US" dirty="0" err="1" smtClean="0"/>
              <a:t>transtibial</a:t>
            </a:r>
            <a:r>
              <a:rPr lang="en-US" dirty="0" smtClean="0"/>
              <a:t> residual limb and to hip flexion and abduction contractures in the individual with a </a:t>
            </a:r>
            <a:r>
              <a:rPr lang="en-US" dirty="0" err="1" smtClean="0"/>
              <a:t>transfemoral</a:t>
            </a:r>
            <a:r>
              <a:rPr lang="en-US" dirty="0" smtClean="0"/>
              <a:t> amputation.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b="1" dirty="0" smtClean="0"/>
              <a:t>What is the difference between a prosthesis and an </a:t>
            </a:r>
            <a:r>
              <a:rPr lang="en-US" sz="3600" b="1" dirty="0" err="1" smtClean="0"/>
              <a:t>orthosis</a:t>
            </a:r>
            <a:r>
              <a:rPr lang="en-US" sz="3600" b="1" dirty="0" smtClean="0"/>
              <a:t>?</a:t>
            </a:r>
            <a:r>
              <a:rPr lang="en-US" sz="3600" dirty="0" smtClean="0"/>
              <a:t> </a:t>
            </a:r>
            <a:r>
              <a:rPr lang="en-US" dirty="0" smtClean="0"/>
              <a:t/>
            </a:r>
            <a:br>
              <a:rPr lang="en-US" dirty="0" smtClean="0"/>
            </a:br>
            <a:endParaRPr lang="en-US" dirty="0"/>
          </a:p>
        </p:txBody>
      </p:sp>
      <p:sp>
        <p:nvSpPr>
          <p:cNvPr id="3" name="عنصر نائب للمحتوى 2"/>
          <p:cNvSpPr>
            <a:spLocks noGrp="1"/>
          </p:cNvSpPr>
          <p:nvPr>
            <p:ph idx="1"/>
          </p:nvPr>
        </p:nvSpPr>
        <p:spPr/>
        <p:txBody>
          <a:bodyPr/>
          <a:lstStyle/>
          <a:p>
            <a:r>
              <a:rPr lang="en-US" dirty="0" smtClean="0"/>
              <a:t>A prosthesis is a device or an artificial substitute designed to replace, as much as possible, the function or appearance of a missing limb or body part. An </a:t>
            </a:r>
            <a:r>
              <a:rPr lang="en-US" dirty="0" err="1" smtClean="0"/>
              <a:t>orthosis</a:t>
            </a:r>
            <a:r>
              <a:rPr lang="en-US" dirty="0" smtClean="0"/>
              <a:t> is a device designed to supplement or augment the function of an existing limb or body part. </a:t>
            </a:r>
          </a:p>
          <a:p>
            <a:r>
              <a:rPr lang="en-US" dirty="0" smtClean="0"/>
              <a:t>A prosthesis is often also referred to as a prosthetic device. Similarly, an </a:t>
            </a:r>
            <a:r>
              <a:rPr lang="en-US" dirty="0" err="1" smtClean="0"/>
              <a:t>orthosis</a:t>
            </a:r>
            <a:r>
              <a:rPr lang="en-US" dirty="0" smtClean="0"/>
              <a:t> is often referred to as an orthotic device.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err="1" smtClean="0"/>
              <a:t>Transtibial</a:t>
            </a:r>
            <a:r>
              <a:rPr lang="en-US" dirty="0" smtClean="0"/>
              <a:t> amputation stump</a:t>
            </a:r>
            <a:endParaRPr lang="en-US" dirty="0"/>
          </a:p>
        </p:txBody>
      </p:sp>
      <p:pic>
        <p:nvPicPr>
          <p:cNvPr id="4" name="عنصر نائب للمحتوى 3" descr="305143-317358-498"/>
          <p:cNvPicPr>
            <a:picLocks noGrp="1"/>
          </p:cNvPicPr>
          <p:nvPr>
            <p:ph idx="1"/>
          </p:nvPr>
        </p:nvPicPr>
        <p:blipFill>
          <a:blip r:embed="rId2"/>
          <a:srcRect/>
          <a:stretch>
            <a:fillRect/>
          </a:stretch>
        </p:blipFill>
        <p:spPr bwMode="auto">
          <a:xfrm>
            <a:off x="1605210" y="1935163"/>
            <a:ext cx="6252937" cy="47085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Soft versus rigid dressings</a:t>
            </a:r>
            <a:endParaRPr lang="en-US" dirty="0"/>
          </a:p>
        </p:txBody>
      </p:sp>
      <p:pic>
        <p:nvPicPr>
          <p:cNvPr id="4" name="صورة 3" descr="https://encrypted-tbn0.gstatic.com/images?q=tbn:ANd9GcTWsNRBOc3krH1r9DGYHvZbj6ykVGxTWf1te9zdk6UtHeh3wRk_"/>
          <p:cNvPicPr/>
          <p:nvPr/>
        </p:nvPicPr>
        <p:blipFill>
          <a:blip r:embed="rId2"/>
          <a:srcRect/>
          <a:stretch>
            <a:fillRect/>
          </a:stretch>
        </p:blipFill>
        <p:spPr bwMode="auto">
          <a:xfrm>
            <a:off x="500034" y="2143116"/>
            <a:ext cx="3571900" cy="3143272"/>
          </a:xfrm>
          <a:prstGeom prst="rect">
            <a:avLst/>
          </a:prstGeom>
          <a:noFill/>
          <a:ln w="9525">
            <a:noFill/>
            <a:miter lim="800000"/>
            <a:headEnd/>
            <a:tailEnd/>
          </a:ln>
        </p:spPr>
      </p:pic>
      <p:pic>
        <p:nvPicPr>
          <p:cNvPr id="5" name="irc_mi" descr="http://cornelloandp.com/images/donning_2.jpg"/>
          <p:cNvPicPr>
            <a:picLocks noGrp="1"/>
          </p:cNvPicPr>
          <p:nvPr>
            <p:ph idx="1"/>
          </p:nvPr>
        </p:nvPicPr>
        <p:blipFill>
          <a:blip r:embed="rId3"/>
          <a:srcRect/>
          <a:stretch>
            <a:fillRect/>
          </a:stretch>
        </p:blipFill>
        <p:spPr bwMode="auto">
          <a:xfrm>
            <a:off x="5143504" y="2214554"/>
            <a:ext cx="2357454" cy="28575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a:bodyPr>
          <a:lstStyle/>
          <a:p>
            <a:pPr lvl="0"/>
            <a:r>
              <a:rPr lang="en-US" dirty="0" smtClean="0"/>
              <a:t>Contractures are preventable through a postoperative therapy program that emphasizes range of motion exercises and early remobilization. </a:t>
            </a:r>
          </a:p>
          <a:p>
            <a:pPr lvl="0"/>
            <a:r>
              <a:rPr lang="en-US" dirty="0" smtClean="0"/>
              <a:t>Strengthening of muscle groups that biomechanically substitute for the lost function of the limb is needed. In LE amputation, the hip extensors (gluteus </a:t>
            </a:r>
            <a:r>
              <a:rPr lang="en-US" dirty="0" err="1" smtClean="0"/>
              <a:t>maximus</a:t>
            </a:r>
            <a:r>
              <a:rPr lang="en-US" dirty="0" smtClean="0"/>
              <a:t> and hamstrings), gluteus </a:t>
            </a:r>
            <a:r>
              <a:rPr lang="en-US" dirty="0" err="1" smtClean="0"/>
              <a:t>medius</a:t>
            </a:r>
            <a:r>
              <a:rPr lang="en-US" dirty="0" smtClean="0"/>
              <a:t>, hip flexors, and the </a:t>
            </a:r>
            <a:r>
              <a:rPr lang="en-US" dirty="0" err="1" smtClean="0"/>
              <a:t>contralateral</a:t>
            </a:r>
            <a:r>
              <a:rPr lang="en-US" dirty="0" smtClean="0"/>
              <a:t> ankle plantar flexors all contribute to restoring ambulation ability. </a:t>
            </a:r>
          </a:p>
          <a:p>
            <a:pPr lvl="0"/>
            <a:r>
              <a:rPr lang="en-US" dirty="0" smtClean="0"/>
              <a:t>In UE amputation, proximal shoulder girdle muscle strengthening should be taught, emphasizing the </a:t>
            </a:r>
            <a:r>
              <a:rPr lang="en-US" dirty="0" err="1" smtClean="0"/>
              <a:t>trapezius</a:t>
            </a:r>
            <a:r>
              <a:rPr lang="en-US" dirty="0" smtClean="0"/>
              <a:t>, </a:t>
            </a:r>
            <a:r>
              <a:rPr lang="en-US" dirty="0" err="1" smtClean="0"/>
              <a:t>serratus</a:t>
            </a:r>
            <a:r>
              <a:rPr lang="en-US" dirty="0" smtClean="0"/>
              <a:t> anterior, </a:t>
            </a:r>
            <a:r>
              <a:rPr lang="en-US" dirty="0" err="1" smtClean="0"/>
              <a:t>pectoralis</a:t>
            </a:r>
            <a:r>
              <a:rPr lang="en-US" dirty="0" smtClean="0"/>
              <a:t> major, as well as any residual deltoid and biceps functions.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4000" b="1" u="sng" dirty="0" smtClean="0"/>
              <a:t>III. PROSTHETIC FITTING AND TRAINING</a:t>
            </a:r>
            <a:r>
              <a:rPr lang="en-US" dirty="0" smtClean="0"/>
              <a:t/>
            </a:r>
            <a:br>
              <a:rPr lang="en-US" dirty="0" smtClean="0"/>
            </a:br>
            <a:endParaRPr lang="en-US" dirty="0"/>
          </a:p>
        </p:txBody>
      </p:sp>
      <p:sp>
        <p:nvSpPr>
          <p:cNvPr id="3" name="عنصر نائب للمحتوى 2"/>
          <p:cNvSpPr>
            <a:spLocks noGrp="1"/>
          </p:cNvSpPr>
          <p:nvPr>
            <p:ph idx="1"/>
          </p:nvPr>
        </p:nvSpPr>
        <p:spPr>
          <a:xfrm>
            <a:off x="457200" y="1285860"/>
            <a:ext cx="8229600" cy="5038740"/>
          </a:xfrm>
        </p:spPr>
        <p:txBody>
          <a:bodyPr/>
          <a:lstStyle/>
          <a:p>
            <a:r>
              <a:rPr lang="en-US" u="sng" dirty="0" smtClean="0"/>
              <a:t>Negative prognostic factors that limit prosthetic fitting include:</a:t>
            </a:r>
            <a:endParaRPr lang="en-US" dirty="0" smtClean="0"/>
          </a:p>
          <a:p>
            <a:pPr marL="514350" lvl="0" indent="-514350">
              <a:buFont typeface="+mj-lt"/>
              <a:buAutoNum type="arabicPeriod"/>
            </a:pPr>
            <a:r>
              <a:rPr lang="en-US" dirty="0" smtClean="0"/>
              <a:t>a delay in wound healing, </a:t>
            </a:r>
          </a:p>
          <a:p>
            <a:pPr marL="514350" lvl="0" indent="-514350">
              <a:buFont typeface="+mj-lt"/>
              <a:buAutoNum type="arabicPeriod"/>
            </a:pPr>
            <a:r>
              <a:rPr lang="en-US" dirty="0" smtClean="0"/>
              <a:t>the presence of joint contractures, </a:t>
            </a:r>
          </a:p>
          <a:p>
            <a:pPr marL="514350" lvl="0" indent="-514350">
              <a:buFont typeface="+mj-lt"/>
              <a:buAutoNum type="arabicPeriod"/>
            </a:pPr>
            <a:r>
              <a:rPr lang="en-US" dirty="0" smtClean="0"/>
              <a:t>dementia or cognitive disorders, </a:t>
            </a:r>
          </a:p>
          <a:p>
            <a:pPr marL="514350" lvl="0" indent="-514350">
              <a:buFont typeface="+mj-lt"/>
              <a:buAutoNum type="arabicPeriod"/>
            </a:pPr>
            <a:r>
              <a:rPr lang="en-US" dirty="0" smtClean="0"/>
              <a:t>medical </a:t>
            </a:r>
            <a:r>
              <a:rPr lang="en-US" dirty="0" err="1" smtClean="0"/>
              <a:t>comorbidities</a:t>
            </a:r>
            <a:r>
              <a:rPr lang="en-US" dirty="0" smtClean="0"/>
              <a:t>, and </a:t>
            </a:r>
          </a:p>
          <a:p>
            <a:pPr marL="514350" lvl="0" indent="-514350">
              <a:buFont typeface="+mj-lt"/>
              <a:buAutoNum type="arabicPeriod"/>
            </a:pPr>
            <a:r>
              <a:rPr lang="en-US" dirty="0" smtClean="0"/>
              <a:t>higher levels of limb amputation (</a:t>
            </a:r>
            <a:r>
              <a:rPr lang="en-US" dirty="0" err="1" smtClean="0"/>
              <a:t>transfemoral</a:t>
            </a:r>
            <a:r>
              <a:rPr lang="en-US" dirty="0" smtClean="0"/>
              <a:t>)</a:t>
            </a:r>
          </a:p>
          <a:p>
            <a:pPr marL="514350" lvl="0" indent="-514350">
              <a:buFont typeface="+mj-lt"/>
              <a:buAutoNum type="arabicPeriod"/>
            </a:pPr>
            <a:r>
              <a:rPr lang="en-US" dirty="0" smtClean="0"/>
              <a:t>advanced age (&gt;80 to 85 years).  </a:t>
            </a:r>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71546"/>
            <a:ext cx="8229600" cy="5253054"/>
          </a:xfrm>
        </p:spPr>
        <p:txBody>
          <a:bodyPr/>
          <a:lstStyle/>
          <a:p>
            <a:r>
              <a:rPr lang="en-US" sz="2800" u="sng" dirty="0" smtClean="0"/>
              <a:t>Requirements of proper fitting and training: </a:t>
            </a:r>
            <a:endParaRPr lang="en-US" sz="2400" dirty="0" smtClean="0"/>
          </a:p>
          <a:p>
            <a:pPr marL="850392" lvl="1" indent="-457200">
              <a:buFont typeface="+mj-lt"/>
              <a:buAutoNum type="arabicPeriod"/>
            </a:pPr>
            <a:r>
              <a:rPr lang="en-US" dirty="0" smtClean="0"/>
              <a:t>reasonable cardiovascular reserve, </a:t>
            </a:r>
            <a:endParaRPr lang="en-US" sz="2000" dirty="0" smtClean="0"/>
          </a:p>
          <a:p>
            <a:pPr marL="850392" lvl="1" indent="-457200">
              <a:buFont typeface="+mj-lt"/>
              <a:buAutoNum type="arabicPeriod"/>
            </a:pPr>
            <a:r>
              <a:rPr lang="en-US" dirty="0" smtClean="0"/>
              <a:t>adequate wound healing, </a:t>
            </a:r>
            <a:endParaRPr lang="en-US" sz="2000" dirty="0" smtClean="0"/>
          </a:p>
          <a:p>
            <a:pPr marL="850392" lvl="1" indent="-457200">
              <a:buFont typeface="+mj-lt"/>
              <a:buAutoNum type="arabicPeriod"/>
            </a:pPr>
            <a:r>
              <a:rPr lang="en-US" dirty="0" smtClean="0"/>
              <a:t>adequate soft-tissue coverage, </a:t>
            </a:r>
            <a:endParaRPr lang="en-US" sz="2000" dirty="0" smtClean="0"/>
          </a:p>
          <a:p>
            <a:pPr marL="850392" lvl="1" indent="-457200">
              <a:buFont typeface="+mj-lt"/>
              <a:buAutoNum type="arabicPeriod"/>
            </a:pPr>
            <a:r>
              <a:rPr lang="en-US" dirty="0" smtClean="0"/>
              <a:t>range of motion, </a:t>
            </a:r>
            <a:endParaRPr lang="en-US" sz="2000" dirty="0" smtClean="0"/>
          </a:p>
          <a:p>
            <a:pPr marL="850392" lvl="1" indent="-457200">
              <a:buFont typeface="+mj-lt"/>
              <a:buAutoNum type="arabicPeriod"/>
            </a:pPr>
            <a:r>
              <a:rPr lang="en-US" dirty="0" smtClean="0"/>
              <a:t>muscle strength, </a:t>
            </a:r>
            <a:endParaRPr lang="en-US" sz="2000" dirty="0" smtClean="0"/>
          </a:p>
          <a:p>
            <a:pPr marL="850392" lvl="1" indent="-457200">
              <a:buFont typeface="+mj-lt"/>
              <a:buAutoNum type="arabicPeriod"/>
            </a:pPr>
            <a:r>
              <a:rPr lang="en-US" dirty="0" smtClean="0"/>
              <a:t>motor control, </a:t>
            </a:r>
            <a:endParaRPr lang="en-US" sz="2000" dirty="0" smtClean="0"/>
          </a:p>
          <a:p>
            <a:pPr marL="850392" lvl="1" indent="-457200">
              <a:buFont typeface="+mj-lt"/>
              <a:buAutoNum type="arabicPeriod"/>
            </a:pPr>
            <a:r>
              <a:rPr lang="en-US" dirty="0" smtClean="0"/>
              <a:t>learning ability to achieve useful prosthetic function. </a:t>
            </a:r>
            <a:endParaRPr lang="en-US" sz="2000" dirty="0" smtClean="0"/>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lnSpcReduction="10000"/>
          </a:bodyPr>
          <a:lstStyle/>
          <a:p>
            <a:r>
              <a:rPr lang="en-US" u="sng" dirty="0" smtClean="0"/>
              <a:t>Poor candidates for functional prosthetic fitting include: </a:t>
            </a:r>
            <a:endParaRPr lang="en-US" dirty="0" smtClean="0"/>
          </a:p>
          <a:p>
            <a:pPr marL="514350" lvl="0" indent="-514350">
              <a:buFont typeface="+mj-lt"/>
              <a:buAutoNum type="arabicPeriod"/>
            </a:pPr>
            <a:r>
              <a:rPr lang="en-US" dirty="0" err="1" smtClean="0"/>
              <a:t>dysvascular</a:t>
            </a:r>
            <a:r>
              <a:rPr lang="en-US" dirty="0" smtClean="0"/>
              <a:t> LE amputation with an open or poorly healed incision, </a:t>
            </a:r>
          </a:p>
          <a:p>
            <a:pPr marL="514350" lvl="0" indent="-514350">
              <a:buFont typeface="+mj-lt"/>
              <a:buAutoNum type="arabicPeriod"/>
            </a:pPr>
            <a:r>
              <a:rPr lang="en-US" dirty="0" smtClean="0"/>
              <a:t>a </a:t>
            </a:r>
            <a:r>
              <a:rPr lang="en-US" dirty="0" err="1" smtClean="0"/>
              <a:t>transfemoral</a:t>
            </a:r>
            <a:r>
              <a:rPr lang="en-US" dirty="0" smtClean="0"/>
              <a:t> amputation with a 30-degree flexion contracture at the hip</a:t>
            </a:r>
          </a:p>
          <a:p>
            <a:pPr marL="514350" lvl="0" indent="-514350">
              <a:buFont typeface="+mj-lt"/>
              <a:buAutoNum type="arabicPeriod"/>
            </a:pPr>
            <a:r>
              <a:rPr lang="en-US" dirty="0" smtClean="0"/>
              <a:t>a </a:t>
            </a:r>
            <a:r>
              <a:rPr lang="en-US" dirty="0" err="1" smtClean="0"/>
              <a:t>transradial</a:t>
            </a:r>
            <a:r>
              <a:rPr lang="en-US" dirty="0" smtClean="0"/>
              <a:t> amputation with a flail elbow and shoulder</a:t>
            </a:r>
          </a:p>
          <a:p>
            <a:pPr marL="514350" lvl="0" indent="-514350">
              <a:buFont typeface="+mj-lt"/>
              <a:buAutoNum type="arabicPeriod"/>
            </a:pPr>
            <a:r>
              <a:rPr lang="en-US" dirty="0" smtClean="0"/>
              <a:t>a bilateral, short, </a:t>
            </a:r>
            <a:r>
              <a:rPr lang="en-US" dirty="0" err="1" smtClean="0"/>
              <a:t>transfemoral</a:t>
            </a:r>
            <a:r>
              <a:rPr lang="en-US" dirty="0" smtClean="0"/>
              <a:t> amputation over the age of 45 </a:t>
            </a:r>
          </a:p>
          <a:p>
            <a:pPr marL="514350" lvl="0" indent="-514350">
              <a:buFont typeface="+mj-lt"/>
              <a:buAutoNum type="arabicPeriod"/>
            </a:pPr>
            <a:r>
              <a:rPr lang="en-US" dirty="0" smtClean="0"/>
              <a:t>additional medical problems such as </a:t>
            </a:r>
            <a:r>
              <a:rPr lang="en-US" u="sng" dirty="0" smtClean="0"/>
              <a:t>severe coronary artery</a:t>
            </a:r>
            <a:r>
              <a:rPr lang="en-US" dirty="0" smtClean="0"/>
              <a:t> </a:t>
            </a:r>
            <a:r>
              <a:rPr lang="en-US" u="sng" dirty="0" smtClean="0"/>
              <a:t>disease</a:t>
            </a:r>
            <a:r>
              <a:rPr lang="en-US" dirty="0" smtClean="0"/>
              <a:t>, </a:t>
            </a:r>
            <a:r>
              <a:rPr lang="en-US" u="sng" dirty="0" smtClean="0"/>
              <a:t>pulmonary disease</a:t>
            </a:r>
            <a:r>
              <a:rPr lang="en-US" dirty="0" smtClean="0"/>
              <a:t>, </a:t>
            </a:r>
            <a:r>
              <a:rPr lang="en-US" u="sng" dirty="0" smtClean="0"/>
              <a:t>severe </a:t>
            </a:r>
            <a:r>
              <a:rPr lang="en-US" u="sng" dirty="0" err="1" smtClean="0"/>
              <a:t>polyneuropathy</a:t>
            </a:r>
            <a:r>
              <a:rPr lang="en-US" dirty="0" smtClean="0"/>
              <a:t>, or </a:t>
            </a:r>
            <a:r>
              <a:rPr lang="en-US" u="sng" dirty="0" smtClean="0"/>
              <a:t>multiple-joint arthritis</a:t>
            </a:r>
            <a:r>
              <a:rPr lang="en-US" dirty="0" smtClean="0"/>
              <a:t>.</a:t>
            </a:r>
          </a:p>
          <a:p>
            <a:pPr marL="514350" lvl="0" indent="-514350">
              <a:buFont typeface="+mj-lt"/>
              <a:buAutoNum type="arabicPeriod"/>
            </a:pPr>
            <a:r>
              <a:rPr lang="en-US" dirty="0" smtClean="0"/>
              <a:t>significant fluctuations in body weight.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fontScale="92500"/>
          </a:bodyPr>
          <a:lstStyle/>
          <a:p>
            <a:pPr lvl="0"/>
            <a:r>
              <a:rPr lang="en-US" dirty="0" smtClean="0"/>
              <a:t>The timing of prosthetic application is controversial.</a:t>
            </a:r>
          </a:p>
          <a:p>
            <a:pPr lvl="0"/>
            <a:r>
              <a:rPr lang="en-US" u="sng" dirty="0" smtClean="0"/>
              <a:t>The  prosthesis is typically applied in two stages</a:t>
            </a:r>
            <a:r>
              <a:rPr lang="en-US" dirty="0" smtClean="0"/>
              <a:t>: </a:t>
            </a:r>
          </a:p>
          <a:p>
            <a:pPr lvl="0">
              <a:buNone/>
            </a:pPr>
            <a:r>
              <a:rPr lang="en-US" u="sng" dirty="0" smtClean="0"/>
              <a:t>(A) The preparatory prosthesis which is characterized by:</a:t>
            </a:r>
            <a:endParaRPr lang="en-US" dirty="0" smtClean="0"/>
          </a:p>
          <a:p>
            <a:pPr lvl="0"/>
            <a:r>
              <a:rPr lang="en-US" dirty="0" smtClean="0"/>
              <a:t>simple design, </a:t>
            </a:r>
          </a:p>
          <a:p>
            <a:pPr lvl="0"/>
            <a:r>
              <a:rPr lang="en-US" dirty="0" smtClean="0"/>
              <a:t>lower performance, </a:t>
            </a:r>
          </a:p>
          <a:p>
            <a:pPr lvl="0"/>
            <a:r>
              <a:rPr lang="en-US" dirty="0" smtClean="0"/>
              <a:t>more accommodating to changes in residual limb volume. </a:t>
            </a:r>
          </a:p>
          <a:p>
            <a:pPr lvl="0"/>
            <a:r>
              <a:rPr lang="en-US" dirty="0" smtClean="0"/>
              <a:t>allows amputated patient to gain skill and confidence in walking with prosthesis, </a:t>
            </a:r>
          </a:p>
          <a:p>
            <a:pPr lvl="0"/>
            <a:r>
              <a:rPr lang="en-US" dirty="0" smtClean="0"/>
              <a:t>facilitates residual limb maturation, </a:t>
            </a:r>
          </a:p>
          <a:p>
            <a:pPr lvl="0"/>
            <a:r>
              <a:rPr lang="en-US" dirty="0" smtClean="0"/>
              <a:t>affords the rehabilitation team the opportunity to better define the ultimate functional level of the individual. </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42918"/>
            <a:ext cx="8229600" cy="5681682"/>
          </a:xfrm>
        </p:spPr>
        <p:txBody>
          <a:bodyPr>
            <a:normAutofit fontScale="85000" lnSpcReduction="20000"/>
          </a:bodyPr>
          <a:lstStyle/>
          <a:p>
            <a:pPr lvl="0">
              <a:buNone/>
            </a:pPr>
            <a:r>
              <a:rPr lang="en-US" sz="2800" u="sng" dirty="0" smtClean="0"/>
              <a:t>(B) The definitive prosthesis:</a:t>
            </a:r>
            <a:endParaRPr lang="en-US" sz="2400" dirty="0" smtClean="0"/>
          </a:p>
          <a:p>
            <a:pPr lvl="1"/>
            <a:r>
              <a:rPr lang="en-US" dirty="0" smtClean="0"/>
              <a:t>It is prescribed after stump maturation to meet the ADLs and vocational and </a:t>
            </a:r>
            <a:r>
              <a:rPr lang="en-US" dirty="0" err="1" smtClean="0"/>
              <a:t>avocational</a:t>
            </a:r>
            <a:r>
              <a:rPr lang="en-US" dirty="0" smtClean="0"/>
              <a:t> needs of the individual with an amputation. </a:t>
            </a:r>
            <a:endParaRPr lang="en-US" sz="2000" dirty="0" smtClean="0"/>
          </a:p>
          <a:p>
            <a:pPr lvl="1"/>
            <a:r>
              <a:rPr lang="en-US" u="sng" dirty="0" smtClean="0"/>
              <a:t>Stump maturation occurs when: </a:t>
            </a:r>
            <a:endParaRPr lang="en-US" sz="2000" dirty="0" smtClean="0"/>
          </a:p>
          <a:p>
            <a:pPr lvl="0"/>
            <a:r>
              <a:rPr lang="en-US" sz="2800" dirty="0" smtClean="0"/>
              <a:t>the volume of the residual limb has stabilized, </a:t>
            </a:r>
            <a:endParaRPr lang="en-US" sz="2400" dirty="0" smtClean="0"/>
          </a:p>
          <a:p>
            <a:pPr lvl="0"/>
            <a:r>
              <a:rPr lang="en-US" sz="2800" dirty="0" smtClean="0"/>
              <a:t>soft-tissue atrophy has occurred, </a:t>
            </a:r>
            <a:endParaRPr lang="en-US" sz="2400" dirty="0" smtClean="0"/>
          </a:p>
          <a:p>
            <a:pPr lvl="0"/>
            <a:r>
              <a:rPr lang="en-US" sz="2800" dirty="0" smtClean="0"/>
              <a:t>the residual limb has been molded into a cylindrical shape that optimizes prosthetic fitting. </a:t>
            </a:r>
            <a:endParaRPr lang="en-US" sz="2400" dirty="0" smtClean="0"/>
          </a:p>
          <a:p>
            <a:pPr lvl="0"/>
            <a:r>
              <a:rPr lang="en-US" sz="2800" dirty="0" smtClean="0"/>
              <a:t>Residual limb maturation typically takes about 4 months but may extend longer depending on the activity level, amount of prosthetic limb use, and coexisting medical disease. </a:t>
            </a:r>
            <a:endParaRPr lang="en-US" sz="2400" dirty="0" smtClean="0"/>
          </a:p>
          <a:p>
            <a:r>
              <a:rPr lang="en-US" sz="2800" dirty="0" smtClean="0"/>
              <a:t> </a:t>
            </a:r>
            <a:endParaRPr lang="en-US" sz="2400" dirty="0" smtClean="0"/>
          </a:p>
          <a:p>
            <a:pPr lvl="1"/>
            <a:r>
              <a:rPr lang="en-US" dirty="0" smtClean="0"/>
              <a:t>Patients who are not candidates for functional prosthetic use may have a cosmetic prosthesis. These cosmetic prostheses can be fabricated to have an appearance similar to that of the opposite limb.</a:t>
            </a:r>
            <a:endParaRPr lang="en-US" sz="2000"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753120"/>
          </a:xfrm>
        </p:spPr>
        <p:txBody>
          <a:bodyPr>
            <a:normAutofit fontScale="70000" lnSpcReduction="20000"/>
          </a:bodyPr>
          <a:lstStyle/>
          <a:p>
            <a:r>
              <a:rPr lang="en-US" b="1" u="sng" dirty="0" smtClean="0"/>
              <a:t>GAIT TRAINING</a:t>
            </a:r>
            <a:endParaRPr lang="en-US" dirty="0" smtClean="0"/>
          </a:p>
          <a:p>
            <a:pPr lvl="0"/>
            <a:r>
              <a:rPr lang="en-US" dirty="0" smtClean="0"/>
              <a:t>The individual with a new amputation will require a period of gait training to learn how to function with the prosthesis. </a:t>
            </a:r>
          </a:p>
          <a:p>
            <a:pPr lvl="0"/>
            <a:r>
              <a:rPr lang="en-US" dirty="0" smtClean="0"/>
              <a:t>This training takes place under the supervision of the physical therapist. </a:t>
            </a:r>
          </a:p>
          <a:p>
            <a:pPr lvl="0"/>
            <a:r>
              <a:rPr lang="en-US" u="sng" dirty="0" smtClean="0"/>
              <a:t>The individual with amputation is instructed in:</a:t>
            </a:r>
            <a:endParaRPr lang="en-US" dirty="0" smtClean="0"/>
          </a:p>
          <a:p>
            <a:pPr lvl="0"/>
            <a:r>
              <a:rPr lang="en-US" dirty="0" smtClean="0"/>
              <a:t>how to put on and take off the prosthesis,</a:t>
            </a:r>
          </a:p>
          <a:p>
            <a:pPr lvl="0"/>
            <a:r>
              <a:rPr lang="en-US" dirty="0" smtClean="0"/>
              <a:t>how to determine the appropriate number of limb socks to be worn, </a:t>
            </a:r>
          </a:p>
          <a:p>
            <a:pPr lvl="0"/>
            <a:r>
              <a:rPr lang="en-US" dirty="0" smtClean="0"/>
              <a:t>when and how to check the skin for evidence of irritation, and</a:t>
            </a:r>
          </a:p>
          <a:p>
            <a:pPr lvl="0"/>
            <a:r>
              <a:rPr lang="en-US" dirty="0" smtClean="0"/>
              <a:t>how to clean and care for the prosthesis. </a:t>
            </a:r>
          </a:p>
          <a:p>
            <a:pPr lvl="0"/>
            <a:r>
              <a:rPr lang="en-US" dirty="0" smtClean="0"/>
              <a:t>The more proximal levels of amputation require lengthier gait training.</a:t>
            </a:r>
          </a:p>
          <a:p>
            <a:pPr lvl="0"/>
            <a:r>
              <a:rPr lang="en-US" dirty="0" smtClean="0"/>
              <a:t>Gait training begins with: 1) weight shifting and balance activities while still in the parallel bars. then, 2) a program of progressive ambulation begins in the parallel bars, and 3) progresses to the most independent level of ambulation possible with or without gait aids. </a:t>
            </a:r>
          </a:p>
          <a:p>
            <a:pPr lvl="0"/>
            <a:r>
              <a:rPr lang="en-US" dirty="0" smtClean="0"/>
              <a:t>Specific training should focus on transfers, gaining knee stability, equal step lengths, and avoiding lateral trunk bending. </a:t>
            </a:r>
          </a:p>
          <a:p>
            <a:pPr lvl="0"/>
            <a:r>
              <a:rPr lang="en-US" dirty="0" smtClean="0"/>
              <a:t>Following ambulation on flat and  level surfaces, techniques for managing uneven terrain, stairs, ramps, curbs, and falling and getting up off the ground are learned. </a:t>
            </a:r>
          </a:p>
          <a:p>
            <a:pPr lvl="0"/>
            <a:r>
              <a:rPr lang="en-US" dirty="0" smtClean="0"/>
              <a:t>For higher functioning individuals with an amputation, prosthetic training should include instruction and practice in driving, recreation, and vocational pursuits.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Gait training for amputee</a:t>
            </a:r>
            <a:endParaRPr lang="en-US" dirty="0"/>
          </a:p>
        </p:txBody>
      </p:sp>
      <p:pic>
        <p:nvPicPr>
          <p:cNvPr id="4" name="irc_mi" descr="http://www.oandp.com/articles/images/2005-02_03/Gailey-Treating.jpg"/>
          <p:cNvPicPr>
            <a:picLocks noGrp="1"/>
          </p:cNvPicPr>
          <p:nvPr>
            <p:ph idx="1"/>
          </p:nvPr>
        </p:nvPicPr>
        <p:blipFill>
          <a:blip r:embed="rId2"/>
          <a:srcRect/>
          <a:stretch>
            <a:fillRect/>
          </a:stretch>
        </p:blipFill>
        <p:spPr bwMode="auto">
          <a:xfrm>
            <a:off x="571472" y="2071678"/>
            <a:ext cx="2286016" cy="2714644"/>
          </a:xfrm>
          <a:prstGeom prst="rect">
            <a:avLst/>
          </a:prstGeom>
          <a:noFill/>
          <a:ln w="9525">
            <a:noFill/>
            <a:miter lim="800000"/>
            <a:headEnd/>
            <a:tailEnd/>
          </a:ln>
        </p:spPr>
      </p:pic>
      <p:pic>
        <p:nvPicPr>
          <p:cNvPr id="5" name="irc_mi" descr="http://www.oandp.com/articles/images/2002-10_01/Gait-Training-9-copy.jpg"/>
          <p:cNvPicPr/>
          <p:nvPr/>
        </p:nvPicPr>
        <p:blipFill>
          <a:blip r:embed="rId3"/>
          <a:srcRect/>
          <a:stretch>
            <a:fillRect/>
          </a:stretch>
        </p:blipFill>
        <p:spPr bwMode="auto">
          <a:xfrm>
            <a:off x="6429388" y="2000240"/>
            <a:ext cx="2143140" cy="2914651"/>
          </a:xfrm>
          <a:prstGeom prst="rect">
            <a:avLst/>
          </a:prstGeom>
          <a:noFill/>
          <a:ln w="9525">
            <a:noFill/>
            <a:miter lim="800000"/>
            <a:headEnd/>
            <a:tailEnd/>
          </a:ln>
        </p:spPr>
      </p:pic>
      <p:pic>
        <p:nvPicPr>
          <p:cNvPr id="6" name="irc_mi" descr="http://2.bp.blogspot.com/_UMb-ud6qTzA/TE4uZN9tPuI/AAAAAAAAAA8/mTKZd3rK_So/S250/gait_training_harvard1.jpg"/>
          <p:cNvPicPr/>
          <p:nvPr/>
        </p:nvPicPr>
        <p:blipFill>
          <a:blip r:embed="rId4"/>
          <a:srcRect/>
          <a:stretch>
            <a:fillRect/>
          </a:stretch>
        </p:blipFill>
        <p:spPr bwMode="auto">
          <a:xfrm>
            <a:off x="3143240" y="2071678"/>
            <a:ext cx="2928958" cy="27860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5400" b="1" dirty="0" smtClean="0"/>
              <a:t>a prosthesis and an </a:t>
            </a:r>
            <a:r>
              <a:rPr lang="en-US" sz="5400" b="1" dirty="0" err="1" smtClean="0"/>
              <a:t>orthosis</a:t>
            </a:r>
            <a:endParaRPr lang="en-US" dirty="0"/>
          </a:p>
        </p:txBody>
      </p:sp>
      <p:pic>
        <p:nvPicPr>
          <p:cNvPr id="4" name="irc_mi" descr="http://images.ddccdn.com/cg/images/en2401773.jpg"/>
          <p:cNvPicPr>
            <a:picLocks noGrp="1"/>
          </p:cNvPicPr>
          <p:nvPr>
            <p:ph idx="1"/>
          </p:nvPr>
        </p:nvPicPr>
        <p:blipFill>
          <a:blip r:embed="rId2"/>
          <a:srcRect/>
          <a:stretch>
            <a:fillRect/>
          </a:stretch>
        </p:blipFill>
        <p:spPr bwMode="auto">
          <a:xfrm>
            <a:off x="1000100" y="2214554"/>
            <a:ext cx="2357454" cy="4310066"/>
          </a:xfrm>
          <a:prstGeom prst="rect">
            <a:avLst/>
          </a:prstGeom>
          <a:noFill/>
          <a:ln w="9525">
            <a:noFill/>
            <a:miter lim="800000"/>
            <a:headEnd/>
            <a:tailEnd/>
          </a:ln>
        </p:spPr>
      </p:pic>
      <p:pic>
        <p:nvPicPr>
          <p:cNvPr id="5" name="irc_mi" descr="http://ortho-frey.tripod.com/sitebuildercontent/sitebuilderpictures/.pond/kafo.jpg.w300h683.jpg"/>
          <p:cNvPicPr/>
          <p:nvPr/>
        </p:nvPicPr>
        <p:blipFill>
          <a:blip r:embed="rId3"/>
          <a:srcRect/>
          <a:stretch>
            <a:fillRect/>
          </a:stretch>
        </p:blipFill>
        <p:spPr bwMode="auto">
          <a:xfrm>
            <a:off x="4643438" y="2143116"/>
            <a:ext cx="1785950" cy="43154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57232"/>
            <a:ext cx="8229600" cy="5467368"/>
          </a:xfrm>
        </p:spPr>
        <p:txBody>
          <a:bodyPr>
            <a:normAutofit fontScale="92500" lnSpcReduction="20000"/>
          </a:bodyPr>
          <a:lstStyle/>
          <a:p>
            <a:r>
              <a:rPr lang="en-US" b="1" u="sng" dirty="0" smtClean="0"/>
              <a:t>IV. LOWER EXTREMITY PROSTHETIC FOLLOW-UP</a:t>
            </a:r>
            <a:endParaRPr lang="en-US" dirty="0" smtClean="0"/>
          </a:p>
          <a:p>
            <a:pPr lvl="0"/>
            <a:r>
              <a:rPr lang="en-US" dirty="0" smtClean="0"/>
              <a:t>During the initial 6 to 18 months, most individuals with an amputation will experience continued loss of residual limb volume, resulting in a prosthetic socket that will be too large. During this period, return visits should occur frequently to ensure that this loss of residual limb volume is compensated by the use of additional limb socks or by appropriate modifications of the prosthetic socket. </a:t>
            </a:r>
          </a:p>
          <a:p>
            <a:pPr lvl="0"/>
            <a:r>
              <a:rPr lang="en-US" dirty="0" smtClean="0"/>
              <a:t>During follow-up clinic visits </a:t>
            </a:r>
            <a:r>
              <a:rPr lang="en-US" u="sng" dirty="0" smtClean="0"/>
              <a:t>the condition of the residual limb</a:t>
            </a:r>
            <a:r>
              <a:rPr lang="en-US" dirty="0" smtClean="0"/>
              <a:t>, </a:t>
            </a:r>
            <a:r>
              <a:rPr lang="en-US" u="sng" dirty="0" smtClean="0"/>
              <a:t>the prosthesis</a:t>
            </a:r>
            <a:r>
              <a:rPr lang="en-US" dirty="0" smtClean="0"/>
              <a:t>, </a:t>
            </a:r>
            <a:r>
              <a:rPr lang="en-US" u="sng" dirty="0" smtClean="0"/>
              <a:t>the individual's gait</a:t>
            </a:r>
            <a:r>
              <a:rPr lang="en-US" dirty="0" smtClean="0"/>
              <a:t>, and </a:t>
            </a:r>
            <a:r>
              <a:rPr lang="en-US" u="sng" dirty="0" smtClean="0"/>
              <a:t>the level of function</a:t>
            </a:r>
            <a:r>
              <a:rPr lang="en-US" dirty="0" smtClean="0"/>
              <a:t> are reviewed.</a:t>
            </a:r>
          </a:p>
          <a:p>
            <a:pPr lvl="0"/>
            <a:r>
              <a:rPr lang="en-US" dirty="0" smtClean="0"/>
              <a:t>When the residual limb volume has stabilized sufficiently and the patient is doing well with the prosthesis, yearly visits to the amputee clinic are appropriate. </a:t>
            </a:r>
          </a:p>
          <a:p>
            <a:pPr lvl="0"/>
            <a:r>
              <a:rPr lang="en-US" dirty="0" smtClean="0"/>
              <a:t>Once the residual limb has stabilized, the average life expectancy for LE prosthesis before replacement should be 3 to 5 years.</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14356"/>
            <a:ext cx="8229600" cy="5610244"/>
          </a:xfrm>
        </p:spPr>
        <p:txBody>
          <a:bodyPr>
            <a:normAutofit fontScale="77500" lnSpcReduction="20000"/>
          </a:bodyPr>
          <a:lstStyle/>
          <a:p>
            <a:r>
              <a:rPr lang="en-US" b="1" u="sng" dirty="0" smtClean="0"/>
              <a:t>Determination of functional level for </a:t>
            </a:r>
            <a:r>
              <a:rPr lang="en-US" b="1" u="sng" dirty="0" err="1" smtClean="0"/>
              <a:t>medicare</a:t>
            </a:r>
            <a:r>
              <a:rPr lang="en-US" b="1" u="sng" dirty="0" smtClean="0"/>
              <a:t> patients</a:t>
            </a:r>
            <a:r>
              <a:rPr lang="en-US" u="sng" dirty="0" smtClean="0"/>
              <a:t> </a:t>
            </a:r>
            <a:endParaRPr lang="en-US" dirty="0" smtClean="0"/>
          </a:p>
          <a:p>
            <a:r>
              <a:rPr lang="en-US" dirty="0" smtClean="0"/>
              <a:t>Centers for Medicare Services (CMS), requires a determination of functional level with certificates of medical necessity for prostheses: </a:t>
            </a:r>
          </a:p>
          <a:p>
            <a:r>
              <a:rPr lang="en-US" b="1" u="sng" dirty="0" smtClean="0"/>
              <a:t>K0:</a:t>
            </a:r>
            <a:r>
              <a:rPr lang="en-US" dirty="0" smtClean="0"/>
              <a:t> Does not have the ability to ambulate or transfer safely with or without assistance and a prosthesis does not enhance his/her quality of life or mobility. </a:t>
            </a:r>
          </a:p>
          <a:p>
            <a:r>
              <a:rPr lang="en-US" b="1" u="sng" dirty="0" smtClean="0"/>
              <a:t>K1:</a:t>
            </a:r>
            <a:r>
              <a:rPr lang="en-US" dirty="0" smtClean="0"/>
              <a:t> Has the ability to use a prosthesis for transfers or ambulating on level surfaces at fixed cadence. Typical of the limited and unlimited household </a:t>
            </a:r>
            <a:r>
              <a:rPr lang="en-US" dirty="0" err="1" smtClean="0"/>
              <a:t>ambulator</a:t>
            </a:r>
            <a:r>
              <a:rPr lang="en-US" dirty="0" smtClean="0"/>
              <a:t>. </a:t>
            </a:r>
          </a:p>
          <a:p>
            <a:r>
              <a:rPr lang="en-US" b="1" u="sng" dirty="0" smtClean="0"/>
              <a:t>K2:</a:t>
            </a:r>
            <a:r>
              <a:rPr lang="en-US" dirty="0" smtClean="0"/>
              <a:t> Has the ability for ambulation with the ability to traverse environmental barriers such as curbs, stairs, or uneven surfaces. Typical of the limited community </a:t>
            </a:r>
            <a:r>
              <a:rPr lang="en-US" dirty="0" err="1" smtClean="0"/>
              <a:t>ambulator</a:t>
            </a:r>
            <a:r>
              <a:rPr lang="en-US" dirty="0" smtClean="0"/>
              <a:t>. </a:t>
            </a:r>
          </a:p>
          <a:p>
            <a:r>
              <a:rPr lang="en-US" b="1" u="sng" dirty="0" smtClean="0"/>
              <a:t>K3:</a:t>
            </a:r>
            <a:r>
              <a:rPr lang="en-US" dirty="0" smtClean="0"/>
              <a:t> Has the ability for ambulation with variable cadence. Typical of the community </a:t>
            </a:r>
            <a:r>
              <a:rPr lang="en-US" dirty="0" err="1" smtClean="0"/>
              <a:t>ambulator</a:t>
            </a:r>
            <a:r>
              <a:rPr lang="en-US" dirty="0" smtClean="0"/>
              <a:t> who has the ability to traverse most environmental barriers and may have vocational, therapeutic, or exercise activity that demands prosthetic utilization beyond simple locomotion. </a:t>
            </a:r>
          </a:p>
          <a:p>
            <a:r>
              <a:rPr lang="en-US" b="1" u="sng" dirty="0" smtClean="0"/>
              <a:t>K4:</a:t>
            </a:r>
            <a:r>
              <a:rPr lang="en-US" dirty="0" smtClean="0"/>
              <a:t> Has the ability for prosthetic ambulation that exceeds basic ambulating skills, exhibiting high impact, stress, or energy levels. Typical of the prosthetic demands of the child, active adult, or athlete. </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ctr">
              <a:buNone/>
            </a:pPr>
            <a:r>
              <a:rPr lang="en-US" sz="10000" dirty="0" smtClean="0">
                <a:solidFill>
                  <a:srgbClr val="FF0000"/>
                </a:solidFill>
              </a:rPr>
              <a:t>Thank you</a:t>
            </a:r>
            <a:endParaRPr lang="en-US" sz="100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3600" b="1" dirty="0" smtClean="0"/>
              <a:t>What should be considered when choosing a prosthesis?</a:t>
            </a:r>
            <a:r>
              <a:rPr lang="en-US" sz="3600" dirty="0" smtClean="0"/>
              <a:t> </a:t>
            </a:r>
            <a:r>
              <a:rPr lang="en-US" dirty="0" smtClean="0"/>
              <a:t/>
            </a:r>
            <a:br>
              <a:rPr lang="en-US" dirty="0" smtClean="0"/>
            </a:br>
            <a:endParaRPr lang="en-US" dirty="0"/>
          </a:p>
        </p:txBody>
      </p:sp>
      <p:sp>
        <p:nvSpPr>
          <p:cNvPr id="3" name="عنصر نائب للمحتوى 2"/>
          <p:cNvSpPr>
            <a:spLocks noGrp="1"/>
          </p:cNvSpPr>
          <p:nvPr>
            <p:ph idx="1"/>
          </p:nvPr>
        </p:nvSpPr>
        <p:spPr/>
        <p:txBody>
          <a:bodyPr>
            <a:normAutofit lnSpcReduction="10000"/>
          </a:bodyPr>
          <a:lstStyle/>
          <a:p>
            <a:pPr lvl="0"/>
            <a:r>
              <a:rPr lang="en-US" dirty="0" smtClean="0"/>
              <a:t>What is the amputation level? </a:t>
            </a:r>
          </a:p>
          <a:p>
            <a:pPr lvl="0"/>
            <a:r>
              <a:rPr lang="en-US" dirty="0" smtClean="0"/>
              <a:t>What is the expected function of the prosthesis? </a:t>
            </a:r>
          </a:p>
          <a:p>
            <a:pPr lvl="0"/>
            <a:r>
              <a:rPr lang="en-US" dirty="0" smtClean="0"/>
              <a:t>What is the cognitive function of the patient? </a:t>
            </a:r>
          </a:p>
          <a:p>
            <a:pPr lvl="0"/>
            <a:r>
              <a:rPr lang="en-US" dirty="0" smtClean="0"/>
              <a:t>What is the patient's vocation (desk job </a:t>
            </a:r>
            <a:r>
              <a:rPr lang="en-US" dirty="0" err="1" smtClean="0"/>
              <a:t>vs</a:t>
            </a:r>
            <a:r>
              <a:rPr lang="en-US" dirty="0" smtClean="0"/>
              <a:t> manual laborer)? </a:t>
            </a:r>
          </a:p>
          <a:p>
            <a:pPr lvl="0"/>
            <a:r>
              <a:rPr lang="en-US" dirty="0" smtClean="0"/>
              <a:t>What are the patient's </a:t>
            </a:r>
            <a:r>
              <a:rPr lang="en-US" dirty="0" err="1" smtClean="0"/>
              <a:t>avocational</a:t>
            </a:r>
            <a:r>
              <a:rPr lang="en-US" dirty="0" smtClean="0"/>
              <a:t> interests (</a:t>
            </a:r>
            <a:r>
              <a:rPr lang="en-US" dirty="0" err="1" smtClean="0"/>
              <a:t>ie</a:t>
            </a:r>
            <a:r>
              <a:rPr lang="en-US" dirty="0" smtClean="0"/>
              <a:t>, hobbies)? </a:t>
            </a:r>
          </a:p>
          <a:p>
            <a:pPr lvl="0"/>
            <a:r>
              <a:rPr lang="en-US" dirty="0" smtClean="0"/>
              <a:t>What is the cosmetic importance of the prosthesis? </a:t>
            </a:r>
          </a:p>
          <a:p>
            <a:pPr lvl="0"/>
            <a:r>
              <a:rPr lang="en-US" dirty="0" smtClean="0"/>
              <a:t>What are the patient's financial resources (</a:t>
            </a:r>
            <a:r>
              <a:rPr lang="en-US" dirty="0" err="1" smtClean="0"/>
              <a:t>eg</a:t>
            </a:r>
            <a:r>
              <a:rPr lang="en-US" dirty="0" smtClean="0"/>
              <a:t>, medical insurance, worker's compensation)?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lvl="0"/>
            <a:r>
              <a:rPr lang="en-US" dirty="0" smtClean="0"/>
              <a:t>Successful rehabilitation allows the individual with an amputation to return to their highest level of activity and function.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smtClean="0"/>
              <a:t>INCIDENCE AND ETIOLOGY</a:t>
            </a:r>
            <a:r>
              <a:rPr lang="en-US" dirty="0" smtClean="0"/>
              <a:t/>
            </a:r>
            <a:br>
              <a:rPr lang="en-US" dirty="0" smtClean="0"/>
            </a:br>
            <a:endParaRPr lang="en-US" dirty="0"/>
          </a:p>
        </p:txBody>
      </p:sp>
      <p:sp>
        <p:nvSpPr>
          <p:cNvPr id="3" name="عنصر نائب للمحتوى 2"/>
          <p:cNvSpPr>
            <a:spLocks noGrp="1"/>
          </p:cNvSpPr>
          <p:nvPr>
            <p:ph idx="1"/>
          </p:nvPr>
        </p:nvSpPr>
        <p:spPr>
          <a:xfrm>
            <a:off x="457200" y="1357298"/>
            <a:ext cx="8229600" cy="4967302"/>
          </a:xfrm>
        </p:spPr>
        <p:txBody>
          <a:bodyPr>
            <a:normAutofit fontScale="92500" lnSpcReduction="20000"/>
          </a:bodyPr>
          <a:lstStyle/>
          <a:p>
            <a:r>
              <a:rPr lang="en-US" b="1" u="sng" dirty="0" smtClean="0"/>
              <a:t>A) Acquired Amputation:</a:t>
            </a:r>
            <a:endParaRPr lang="en-US" dirty="0" smtClean="0"/>
          </a:p>
          <a:p>
            <a:pPr lvl="0"/>
            <a:r>
              <a:rPr lang="en-US" dirty="0" smtClean="0"/>
              <a:t>Acquired amputation accounts for 96% to 99% of all limb loss with the remaining 1% to 4% related to congenital causes.</a:t>
            </a:r>
          </a:p>
          <a:p>
            <a:pPr lvl="0"/>
            <a:r>
              <a:rPr lang="en-US" b="1" u="sng" dirty="0" smtClean="0"/>
              <a:t>Causes of amputation in the lower extremity (LE):</a:t>
            </a:r>
            <a:endParaRPr lang="en-US" dirty="0" smtClean="0"/>
          </a:p>
          <a:p>
            <a:pPr marL="514350" lvl="0" indent="-514350">
              <a:buFont typeface="+mj-lt"/>
              <a:buAutoNum type="arabicPeriod"/>
            </a:pPr>
            <a:r>
              <a:rPr lang="en-US" dirty="0" smtClean="0"/>
              <a:t> Vascular disease (75% to 93%) (Diabetic vascular disease, atherosclerosis, immunologic, and idiopathic). </a:t>
            </a:r>
          </a:p>
          <a:p>
            <a:pPr marL="514350" lvl="0" indent="-514350">
              <a:buFont typeface="+mj-lt"/>
              <a:buAutoNum type="arabicPeriod"/>
            </a:pPr>
            <a:r>
              <a:rPr lang="en-US" dirty="0" smtClean="0"/>
              <a:t>Traumatic injuries to the extremities (6% to 10%)</a:t>
            </a:r>
          </a:p>
          <a:p>
            <a:pPr marL="514350" lvl="0" indent="-514350">
              <a:buFont typeface="+mj-lt"/>
              <a:buAutoNum type="arabicPeriod"/>
            </a:pPr>
            <a:r>
              <a:rPr lang="en-US" dirty="0" smtClean="0"/>
              <a:t>Benign or malignant tumors. </a:t>
            </a:r>
          </a:p>
          <a:p>
            <a:pPr lvl="0"/>
            <a:r>
              <a:rPr lang="en-US" b="1" u="sng" dirty="0" smtClean="0"/>
              <a:t>Causes of amputation in the upper extremity (UE):</a:t>
            </a:r>
            <a:endParaRPr lang="en-US" dirty="0" smtClean="0"/>
          </a:p>
          <a:p>
            <a:pPr marL="514350" lvl="0" indent="-514350">
              <a:buFont typeface="+mj-lt"/>
              <a:buAutoNum type="arabicPeriod"/>
            </a:pPr>
            <a:r>
              <a:rPr lang="en-US" dirty="0" smtClean="0"/>
              <a:t> Trauma (80%). The vast majority of traumatic UE amputations are limited to the digital amputations.</a:t>
            </a:r>
          </a:p>
          <a:p>
            <a:pPr marL="514350" lvl="0" indent="-514350">
              <a:buFont typeface="+mj-lt"/>
              <a:buAutoNum type="arabicPeriod"/>
            </a:pPr>
            <a:r>
              <a:rPr lang="en-US" dirty="0" smtClean="0"/>
              <a:t> Tumor is the most common cause of UE amputation in children.</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14356"/>
            <a:ext cx="8229600" cy="5610244"/>
          </a:xfrm>
        </p:spPr>
        <p:txBody>
          <a:bodyPr>
            <a:normAutofit fontScale="92500" lnSpcReduction="20000"/>
          </a:bodyPr>
          <a:lstStyle/>
          <a:p>
            <a:r>
              <a:rPr lang="en-US" sz="2800" b="1" u="sng" dirty="0" smtClean="0"/>
              <a:t>B) Congenital Amputation:</a:t>
            </a:r>
            <a:endParaRPr lang="en-US" sz="2400" dirty="0" smtClean="0"/>
          </a:p>
          <a:p>
            <a:pPr lvl="1"/>
            <a:r>
              <a:rPr lang="en-US" dirty="0" smtClean="0"/>
              <a:t>The absence of part or all of an extremity at birth is referred to as a </a:t>
            </a:r>
            <a:r>
              <a:rPr lang="en-US" u="sng" dirty="0" smtClean="0"/>
              <a:t>congenital skeletal deficiency</a:t>
            </a:r>
            <a:r>
              <a:rPr lang="en-US" dirty="0" smtClean="0"/>
              <a:t> rather than a congenital amputation. </a:t>
            </a:r>
            <a:endParaRPr lang="en-US" sz="2000" dirty="0" smtClean="0"/>
          </a:p>
          <a:p>
            <a:pPr lvl="1"/>
            <a:r>
              <a:rPr lang="en-US" dirty="0" smtClean="0"/>
              <a:t>The etiology is unknown but a few genetically determined syndromes, such as Holt-</a:t>
            </a:r>
            <a:r>
              <a:rPr lang="en-US" dirty="0" err="1" smtClean="0"/>
              <a:t>Oram</a:t>
            </a:r>
            <a:r>
              <a:rPr lang="en-US" dirty="0" smtClean="0"/>
              <a:t>, </a:t>
            </a:r>
            <a:r>
              <a:rPr lang="en-US" dirty="0" err="1" smtClean="0"/>
              <a:t>Fanconi</a:t>
            </a:r>
            <a:r>
              <a:rPr lang="en-US" dirty="0" smtClean="0"/>
              <a:t>, thrombocytopenia, absent radius and drugs (e.g., thalidomide) have been associated with skeletal deficiencies. </a:t>
            </a:r>
            <a:endParaRPr lang="en-US" sz="2000" dirty="0" smtClean="0"/>
          </a:p>
          <a:p>
            <a:pPr lvl="1"/>
            <a:r>
              <a:rPr lang="en-US" dirty="0" smtClean="0"/>
              <a:t>The International Society for Prosthetics and Orthotics classifies congenital limb loss as either </a:t>
            </a:r>
            <a:r>
              <a:rPr lang="en-US" u="sng" dirty="0" smtClean="0"/>
              <a:t>a transverse or longitudinal skeletal deficiency</a:t>
            </a:r>
            <a:r>
              <a:rPr lang="en-US" dirty="0" smtClean="0"/>
              <a:t>. </a:t>
            </a:r>
            <a:endParaRPr lang="en-US" sz="2000" dirty="0" smtClean="0"/>
          </a:p>
          <a:p>
            <a:pPr lvl="1"/>
            <a:r>
              <a:rPr lang="en-US" u="sng" dirty="0" smtClean="0"/>
              <a:t>Transverse limb deficiency</a:t>
            </a:r>
            <a:r>
              <a:rPr lang="en-US" dirty="0" smtClean="0"/>
              <a:t>, or </a:t>
            </a:r>
            <a:r>
              <a:rPr lang="en-US" u="sng" dirty="0" smtClean="0"/>
              <a:t>terminal deficiency</a:t>
            </a:r>
            <a:r>
              <a:rPr lang="en-US" dirty="0" smtClean="0"/>
              <a:t>, is defined as the loss of all skeletal components distal to a particular transverse axis level (e.g., transverse forearm or transverse radial limb deficiency).</a:t>
            </a:r>
            <a:endParaRPr lang="en-US" sz="2000" dirty="0" smtClean="0"/>
          </a:p>
          <a:p>
            <a:pPr lvl="1"/>
            <a:r>
              <a:rPr lang="en-US" u="sng" dirty="0" smtClean="0"/>
              <a:t>Longitudinal limb deficiency</a:t>
            </a:r>
            <a:r>
              <a:rPr lang="en-US" dirty="0" smtClean="0"/>
              <a:t>, or </a:t>
            </a:r>
            <a:r>
              <a:rPr lang="en-US" u="sng" dirty="0" smtClean="0"/>
              <a:t>intercalary limb loss</a:t>
            </a:r>
            <a:r>
              <a:rPr lang="en-US" dirty="0" smtClean="0"/>
              <a:t>, is defined as the loss (complete or partial) of one or more skeletal elements within the long axis of the limb. </a:t>
            </a:r>
            <a:endParaRPr lang="en-US" sz="2000"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785794"/>
            <a:ext cx="8229600" cy="1143000"/>
          </a:xfrm>
        </p:spPr>
        <p:txBody>
          <a:bodyPr>
            <a:normAutofit fontScale="90000"/>
          </a:bodyPr>
          <a:lstStyle/>
          <a:p>
            <a:r>
              <a:rPr lang="en-US" u="sng" dirty="0" smtClean="0"/>
              <a:t>Transverse versus longitudinal</a:t>
            </a:r>
            <a:r>
              <a:rPr lang="ar-EG" u="sng" dirty="0" smtClean="0"/>
              <a:t>  </a:t>
            </a:r>
            <a:r>
              <a:rPr lang="en-US" u="sng" dirty="0" smtClean="0"/>
              <a:t> limb deficiency</a:t>
            </a:r>
            <a:endParaRPr lang="en-US" dirty="0"/>
          </a:p>
        </p:txBody>
      </p:sp>
      <p:pic>
        <p:nvPicPr>
          <p:cNvPr id="4" name="irc_mi" descr="http://www.netterimages.com/images/vtn/000/000/001/1910-150x150.jpg"/>
          <p:cNvPicPr>
            <a:picLocks noGrp="1"/>
          </p:cNvPicPr>
          <p:nvPr>
            <p:ph idx="1"/>
          </p:nvPr>
        </p:nvPicPr>
        <p:blipFill>
          <a:blip r:embed="rId2"/>
          <a:srcRect/>
          <a:stretch>
            <a:fillRect/>
          </a:stretch>
        </p:blipFill>
        <p:spPr bwMode="auto">
          <a:xfrm>
            <a:off x="571472" y="2071678"/>
            <a:ext cx="3071834" cy="4000528"/>
          </a:xfrm>
          <a:prstGeom prst="rect">
            <a:avLst/>
          </a:prstGeom>
          <a:noFill/>
          <a:ln w="9525">
            <a:noFill/>
            <a:miter lim="800000"/>
            <a:headEnd/>
            <a:tailEnd/>
          </a:ln>
        </p:spPr>
      </p:pic>
      <p:pic>
        <p:nvPicPr>
          <p:cNvPr id="5" name="irc_mi" descr="http://www.oandp.org/jpo/library/images/1994_01_029/6129f6.gif"/>
          <p:cNvPicPr/>
          <p:nvPr/>
        </p:nvPicPr>
        <p:blipFill>
          <a:blip r:embed="rId3"/>
          <a:srcRect/>
          <a:stretch>
            <a:fillRect/>
          </a:stretch>
        </p:blipFill>
        <p:spPr bwMode="auto">
          <a:xfrm>
            <a:off x="5000628" y="2428868"/>
            <a:ext cx="2704465" cy="3330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u="sng" dirty="0" smtClean="0"/>
              <a:t>Amputation Surgery:</a:t>
            </a:r>
            <a:r>
              <a:rPr lang="en-US" dirty="0" smtClean="0"/>
              <a:t/>
            </a:r>
            <a:br>
              <a:rPr lang="en-US" dirty="0" smtClean="0"/>
            </a:br>
            <a:endParaRPr lang="en-US" dirty="0"/>
          </a:p>
        </p:txBody>
      </p:sp>
      <p:sp>
        <p:nvSpPr>
          <p:cNvPr id="3" name="عنصر نائب للمحتوى 2"/>
          <p:cNvSpPr>
            <a:spLocks noGrp="1"/>
          </p:cNvSpPr>
          <p:nvPr>
            <p:ph idx="1"/>
          </p:nvPr>
        </p:nvSpPr>
        <p:spPr>
          <a:xfrm>
            <a:off x="457200" y="1285860"/>
            <a:ext cx="8229600" cy="5038740"/>
          </a:xfrm>
        </p:spPr>
        <p:txBody>
          <a:bodyPr>
            <a:normAutofit fontScale="77500" lnSpcReduction="20000"/>
          </a:bodyPr>
          <a:lstStyle/>
          <a:p>
            <a:pPr lvl="0"/>
            <a:r>
              <a:rPr lang="en-US" dirty="0" smtClean="0"/>
              <a:t>The basic principle in choosing the level of amputation is to preserve as much limb length as possible that </a:t>
            </a:r>
            <a:r>
              <a:rPr lang="en-US" u="sng" dirty="0" smtClean="0"/>
              <a:t>is consistent with</a:t>
            </a:r>
            <a:r>
              <a:rPr lang="en-US" dirty="0" smtClean="0"/>
              <a:t>:</a:t>
            </a:r>
          </a:p>
          <a:p>
            <a:pPr marL="514350" lvl="0" indent="-514350">
              <a:buFont typeface="+mj-lt"/>
              <a:buAutoNum type="arabicPeriod"/>
            </a:pPr>
            <a:r>
              <a:rPr lang="en-US" dirty="0" smtClean="0"/>
              <a:t>Wound healing, </a:t>
            </a:r>
          </a:p>
          <a:p>
            <a:pPr marL="514350" lvl="0" indent="-514350">
              <a:buFont typeface="+mj-lt"/>
              <a:buAutoNum type="arabicPeriod"/>
            </a:pPr>
            <a:r>
              <a:rPr lang="en-US" dirty="0" smtClean="0"/>
              <a:t>An acceptable soft-tissue envelope, and </a:t>
            </a:r>
          </a:p>
          <a:p>
            <a:pPr marL="514350" lvl="0" indent="-514350">
              <a:buFont typeface="+mj-lt"/>
              <a:buAutoNum type="arabicPeriod"/>
            </a:pPr>
            <a:r>
              <a:rPr lang="en-US" dirty="0" smtClean="0"/>
              <a:t>Functional prosthetic fitting. </a:t>
            </a:r>
          </a:p>
          <a:p>
            <a:pPr lvl="0"/>
            <a:r>
              <a:rPr lang="en-US" u="sng" dirty="0" smtClean="0"/>
              <a:t>Amputation surgery must be approached as a reconstructive procedure: </a:t>
            </a:r>
            <a:endParaRPr lang="en-US" dirty="0" smtClean="0"/>
          </a:p>
          <a:p>
            <a:pPr marL="514350" lvl="0" indent="-514350">
              <a:buFont typeface="+mj-lt"/>
              <a:buAutoNum type="arabicPeriod"/>
            </a:pPr>
            <a:r>
              <a:rPr lang="en-US" u="sng" dirty="0" smtClean="0"/>
              <a:t>Bones </a:t>
            </a:r>
            <a:r>
              <a:rPr lang="en-US" dirty="0" smtClean="0"/>
              <a:t>are beveled to minimize sharp edges that can cause tissue trauma and pain with weight bearing. </a:t>
            </a:r>
          </a:p>
          <a:p>
            <a:pPr marL="514350" lvl="0" indent="-514350">
              <a:buFont typeface="+mj-lt"/>
              <a:buAutoNum type="arabicPeriod"/>
            </a:pPr>
            <a:r>
              <a:rPr lang="en-US" u="sng" dirty="0" smtClean="0"/>
              <a:t>Nerves</a:t>
            </a:r>
            <a:r>
              <a:rPr lang="en-US" dirty="0" smtClean="0"/>
              <a:t> are sharply transected and allowed to retract into proximal soft tissues to avoid its adherence in scar or its remain in a location subjected to high loading forces from a prosthesis. </a:t>
            </a:r>
          </a:p>
          <a:p>
            <a:pPr marL="514350" lvl="0" indent="-514350">
              <a:buFont typeface="+mj-lt"/>
              <a:buAutoNum type="arabicPeriod"/>
            </a:pPr>
            <a:r>
              <a:rPr lang="en-US" u="sng" dirty="0" err="1" smtClean="0"/>
              <a:t>Myofascial</a:t>
            </a:r>
            <a:r>
              <a:rPr lang="en-US" u="sng" dirty="0" smtClean="0"/>
              <a:t> closure</a:t>
            </a:r>
            <a:r>
              <a:rPr lang="en-US" dirty="0" smtClean="0"/>
              <a:t> of the muscle or </a:t>
            </a:r>
            <a:r>
              <a:rPr lang="en-US" dirty="0" err="1" smtClean="0"/>
              <a:t>myodesis</a:t>
            </a:r>
            <a:r>
              <a:rPr lang="en-US" dirty="0" smtClean="0"/>
              <a:t> should be appropriate  to provide good control of the remaining bone in the residual limb, and </a:t>
            </a:r>
          </a:p>
          <a:p>
            <a:pPr marL="514350" lvl="0" indent="-514350">
              <a:buFont typeface="+mj-lt"/>
              <a:buAutoNum type="arabicPeriod"/>
            </a:pPr>
            <a:r>
              <a:rPr lang="en-US" u="sng" dirty="0" smtClean="0"/>
              <a:t>Skin incision line</a:t>
            </a:r>
            <a:r>
              <a:rPr lang="en-US" dirty="0" smtClean="0"/>
              <a:t> should be appropriate to avoid bony prominences and adherence to underlying bone.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86</TotalTime>
  <Words>2318</Words>
  <Application>Microsoft Office PowerPoint</Application>
  <PresentationFormat>عرض على الشاشة (3:4)‏</PresentationFormat>
  <Paragraphs>198</Paragraphs>
  <Slides>32</Slides>
  <Notes>0</Notes>
  <HiddenSlides>0</HiddenSlides>
  <MMClips>0</MMClips>
  <ScaleCrop>false</ScaleCrop>
  <HeadingPairs>
    <vt:vector size="4" baseType="variant">
      <vt:variant>
        <vt:lpstr>سمة</vt:lpstr>
      </vt:variant>
      <vt:variant>
        <vt:i4>1</vt:i4>
      </vt:variant>
      <vt:variant>
        <vt:lpstr>عناوين الشرائح</vt:lpstr>
      </vt:variant>
      <vt:variant>
        <vt:i4>32</vt:i4>
      </vt:variant>
    </vt:vector>
  </HeadingPairs>
  <TitlesOfParts>
    <vt:vector size="33" baseType="lpstr">
      <vt:lpstr>تدفق</vt:lpstr>
      <vt:lpstr>Upper and Lower Extremity Prosthetics </vt:lpstr>
      <vt:lpstr>What is the difference between a prosthesis and an orthosis?  </vt:lpstr>
      <vt:lpstr>a prosthesis and an orthosis</vt:lpstr>
      <vt:lpstr>What should be considered when choosing a prosthesis?  </vt:lpstr>
      <vt:lpstr>الشريحة 5</vt:lpstr>
      <vt:lpstr>INCIDENCE AND ETIOLOGY </vt:lpstr>
      <vt:lpstr>الشريحة 7</vt:lpstr>
      <vt:lpstr>Transverse versus longitudinal   limb deficiency</vt:lpstr>
      <vt:lpstr>Amputation Surgery: </vt:lpstr>
      <vt:lpstr>Amputation Surgery: </vt:lpstr>
      <vt:lpstr>Levels of amputation:  </vt:lpstr>
      <vt:lpstr>Levels of amputation:  </vt:lpstr>
      <vt:lpstr>LOWER EXTREMITY AMPUTATION </vt:lpstr>
      <vt:lpstr>I. PREPROSTHETIC PATIENT EVALUATION AND MANAGEMENT </vt:lpstr>
      <vt:lpstr>II. POSTOPERATIVE CARE </vt:lpstr>
      <vt:lpstr>الشريحة 16</vt:lpstr>
      <vt:lpstr>Options for wound management include: </vt:lpstr>
      <vt:lpstr>الشريحة 18</vt:lpstr>
      <vt:lpstr>الشريحة 19</vt:lpstr>
      <vt:lpstr>Transtibial amputation stump</vt:lpstr>
      <vt:lpstr>Soft versus rigid dressings</vt:lpstr>
      <vt:lpstr>الشريحة 22</vt:lpstr>
      <vt:lpstr>III. PROSTHETIC FITTING AND TRAINING </vt:lpstr>
      <vt:lpstr>الشريحة 24</vt:lpstr>
      <vt:lpstr>الشريحة 25</vt:lpstr>
      <vt:lpstr>الشريحة 26</vt:lpstr>
      <vt:lpstr>الشريحة 27</vt:lpstr>
      <vt:lpstr>الشريحة 28</vt:lpstr>
      <vt:lpstr>Gait training for amputee</vt:lpstr>
      <vt:lpstr>الشريحة 30</vt:lpstr>
      <vt:lpstr>الشريحة 31</vt:lpstr>
      <vt:lpstr>الشريحة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abdullah</dc:creator>
  <cp:lastModifiedBy>abdullah</cp:lastModifiedBy>
  <cp:revision>12</cp:revision>
  <dcterms:created xsi:type="dcterms:W3CDTF">2013-11-02T18:10:34Z</dcterms:created>
  <dcterms:modified xsi:type="dcterms:W3CDTF">2013-11-18T18:16:08Z</dcterms:modified>
</cp:coreProperties>
</file>